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3"/>
  </p:notesMasterIdLst>
  <p:sldIdLst>
    <p:sldId id="256" r:id="rId2"/>
    <p:sldId id="257" r:id="rId3"/>
    <p:sldId id="260" r:id="rId4"/>
    <p:sldId id="262" r:id="rId5"/>
    <p:sldId id="258" r:id="rId6"/>
    <p:sldId id="261" r:id="rId7"/>
    <p:sldId id="259" r:id="rId8"/>
    <p:sldId id="263" r:id="rId9"/>
    <p:sldId id="271" r:id="rId10"/>
    <p:sldId id="272" r:id="rId11"/>
    <p:sldId id="273" r:id="rId12"/>
    <p:sldId id="274" r:id="rId13"/>
    <p:sldId id="264" r:id="rId14"/>
    <p:sldId id="265" r:id="rId15"/>
    <p:sldId id="268" r:id="rId16"/>
    <p:sldId id="266" r:id="rId17"/>
    <p:sldId id="270" r:id="rId18"/>
    <p:sldId id="269" r:id="rId19"/>
    <p:sldId id="276" r:id="rId20"/>
    <p:sldId id="277" r:id="rId21"/>
    <p:sldId id="282" r:id="rId22"/>
    <p:sldId id="283" r:id="rId23"/>
    <p:sldId id="284" r:id="rId24"/>
    <p:sldId id="285" r:id="rId25"/>
    <p:sldId id="286" r:id="rId26"/>
    <p:sldId id="278" r:id="rId27"/>
    <p:sldId id="279" r:id="rId28"/>
    <p:sldId id="280" r:id="rId29"/>
    <p:sldId id="281" r:id="rId30"/>
    <p:sldId id="275" r:id="rId31"/>
    <p:sldId id="288" r:id="rId3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87611"/>
  </p:normalViewPr>
  <p:slideViewPr>
    <p:cSldViewPr snapToGrid="0" snapToObjects="1">
      <p:cViewPr varScale="1">
        <p:scale>
          <a:sx n="139" d="100"/>
          <a:sy n="139" d="100"/>
        </p:scale>
        <p:origin x="11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5B7EE2-5AEF-174E-A4D2-FB1E446980C2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E3C24AC2-0BB4-1140-8733-C1C4FE435ECE}">
      <dgm:prSet/>
      <dgm:spPr/>
      <dgm:t>
        <a:bodyPr/>
        <a:lstStyle/>
        <a:p>
          <a:pPr rtl="0"/>
          <a:r>
            <a:rPr lang="en-US" altLang="zh-CN" dirty="0" smtClean="0"/>
            <a:t>1.</a:t>
          </a:r>
          <a:r>
            <a:rPr lang="zh-CN" altLang="en-US" dirty="0" smtClean="0"/>
            <a:t> 可靠性设计 </a:t>
          </a:r>
          <a:r>
            <a:rPr lang="en-US" altLang="zh-CN" dirty="0" smtClean="0"/>
            <a:t>-</a:t>
          </a:r>
          <a:r>
            <a:rPr lang="zh-CN" altLang="en-US" dirty="0" smtClean="0"/>
            <a:t> 基本</a:t>
          </a:r>
          <a:endParaRPr lang="zh-CN" altLang="en-US" dirty="0"/>
        </a:p>
      </dgm:t>
    </dgm:pt>
    <dgm:pt modelId="{3FFBB437-D6F4-D249-8F2D-28518E06080D}" type="parTrans" cxnId="{4CFF0FA2-A290-8246-BC0B-5E382181FF68}">
      <dgm:prSet/>
      <dgm:spPr/>
      <dgm:t>
        <a:bodyPr/>
        <a:lstStyle/>
        <a:p>
          <a:endParaRPr lang="zh-CN" altLang="en-US"/>
        </a:p>
      </dgm:t>
    </dgm:pt>
    <dgm:pt modelId="{DD93F2F7-2197-3A46-97AC-905E66F3BE8B}" type="sibTrans" cxnId="{4CFF0FA2-A290-8246-BC0B-5E382181FF68}">
      <dgm:prSet/>
      <dgm:spPr/>
      <dgm:t>
        <a:bodyPr/>
        <a:lstStyle/>
        <a:p>
          <a:endParaRPr lang="zh-CN" altLang="en-US"/>
        </a:p>
      </dgm:t>
    </dgm:pt>
    <dgm:pt modelId="{8410C88C-8287-714F-A876-1F67C0F4614B}">
      <dgm:prSet/>
      <dgm:spPr/>
      <dgm:t>
        <a:bodyPr/>
        <a:lstStyle/>
        <a:p>
          <a:pPr rtl="0"/>
          <a:r>
            <a:rPr lang="zh-CN" altLang="en-US" dirty="0" smtClean="0"/>
            <a:t>日志</a:t>
          </a:r>
          <a:endParaRPr lang="zh-CN" altLang="en-US" dirty="0"/>
        </a:p>
      </dgm:t>
    </dgm:pt>
    <dgm:pt modelId="{8084654E-E750-BF44-8295-011A2F0D1B47}" type="parTrans" cxnId="{53141B3D-C0C6-C44D-8DF2-61DDAB6508D3}">
      <dgm:prSet/>
      <dgm:spPr/>
      <dgm:t>
        <a:bodyPr/>
        <a:lstStyle/>
        <a:p>
          <a:endParaRPr lang="zh-CN" altLang="en-US"/>
        </a:p>
      </dgm:t>
    </dgm:pt>
    <dgm:pt modelId="{10A6FC92-08AC-A748-8CFD-825A1C67845B}" type="sibTrans" cxnId="{53141B3D-C0C6-C44D-8DF2-61DDAB6508D3}">
      <dgm:prSet/>
      <dgm:spPr/>
      <dgm:t>
        <a:bodyPr/>
        <a:lstStyle/>
        <a:p>
          <a:endParaRPr lang="zh-CN" altLang="en-US"/>
        </a:p>
      </dgm:t>
    </dgm:pt>
    <dgm:pt modelId="{67A19F03-818B-CF4B-9B74-2957FC2EE3D1}">
      <dgm:prSet/>
      <dgm:spPr/>
      <dgm:t>
        <a:bodyPr/>
        <a:lstStyle/>
        <a:p>
          <a:pPr rtl="0"/>
          <a:r>
            <a:rPr lang="zh-CN" altLang="en-US" dirty="0" smtClean="0"/>
            <a:t>异常</a:t>
          </a:r>
          <a:endParaRPr lang="zh-CN" altLang="en-US" dirty="0"/>
        </a:p>
      </dgm:t>
    </dgm:pt>
    <dgm:pt modelId="{BBEF1FF3-F273-1849-990A-1F9671ED77D4}" type="parTrans" cxnId="{D1E5AAD0-D8D2-1C41-B99A-CD66701BBC43}">
      <dgm:prSet/>
      <dgm:spPr/>
      <dgm:t>
        <a:bodyPr/>
        <a:lstStyle/>
        <a:p>
          <a:endParaRPr lang="zh-CN" altLang="en-US"/>
        </a:p>
      </dgm:t>
    </dgm:pt>
    <dgm:pt modelId="{C7E71265-84B4-6C43-AA0A-6C2EE630F67F}" type="sibTrans" cxnId="{D1E5AAD0-D8D2-1C41-B99A-CD66701BBC43}">
      <dgm:prSet/>
      <dgm:spPr/>
      <dgm:t>
        <a:bodyPr/>
        <a:lstStyle/>
        <a:p>
          <a:endParaRPr lang="zh-CN" altLang="en-US"/>
        </a:p>
      </dgm:t>
    </dgm:pt>
    <dgm:pt modelId="{5C4EAAAD-93FD-F947-B462-E7D02597BBFD}">
      <dgm:prSet/>
      <dgm:spPr/>
      <dgm:t>
        <a:bodyPr/>
        <a:lstStyle/>
        <a:p>
          <a:pPr rtl="0"/>
          <a:r>
            <a:rPr lang="zh-CN" altLang="en-US" dirty="0" smtClean="0"/>
            <a:t>配置</a:t>
          </a:r>
          <a:endParaRPr lang="zh-CN" altLang="en-US" dirty="0"/>
        </a:p>
      </dgm:t>
    </dgm:pt>
    <dgm:pt modelId="{EC15DE49-DB13-3B44-9BF9-EEC996A8AA5D}" type="parTrans" cxnId="{CF21E762-2940-7F4A-A3D3-56603CA01304}">
      <dgm:prSet/>
      <dgm:spPr/>
      <dgm:t>
        <a:bodyPr/>
        <a:lstStyle/>
        <a:p>
          <a:endParaRPr lang="zh-CN" altLang="en-US"/>
        </a:p>
      </dgm:t>
    </dgm:pt>
    <dgm:pt modelId="{D7558D1C-8B29-6242-B417-100CB2C1843E}" type="sibTrans" cxnId="{CF21E762-2940-7F4A-A3D3-56603CA01304}">
      <dgm:prSet/>
      <dgm:spPr/>
      <dgm:t>
        <a:bodyPr/>
        <a:lstStyle/>
        <a:p>
          <a:endParaRPr lang="zh-CN" altLang="en-US"/>
        </a:p>
      </dgm:t>
    </dgm:pt>
    <dgm:pt modelId="{AB50295D-2DE8-204C-870E-267C49294672}">
      <dgm:prSet/>
      <dgm:spPr/>
      <dgm:t>
        <a:bodyPr/>
        <a:lstStyle/>
        <a:p>
          <a:pPr rtl="0"/>
          <a:r>
            <a:rPr lang="zh-CN" altLang="en-US" dirty="0" smtClean="0"/>
            <a:t>建模</a:t>
          </a:r>
          <a:endParaRPr lang="zh-CN" altLang="en-US" dirty="0"/>
        </a:p>
      </dgm:t>
    </dgm:pt>
    <dgm:pt modelId="{BF63BC3E-B067-934F-887E-B2791B8B2284}" type="parTrans" cxnId="{6E882140-F660-BA4B-BBA9-A81FC01EDC5E}">
      <dgm:prSet/>
      <dgm:spPr/>
      <dgm:t>
        <a:bodyPr/>
        <a:lstStyle/>
        <a:p>
          <a:endParaRPr lang="zh-CN" altLang="en-US"/>
        </a:p>
      </dgm:t>
    </dgm:pt>
    <dgm:pt modelId="{76226652-C904-1648-8089-95B46D935397}" type="sibTrans" cxnId="{6E882140-F660-BA4B-BBA9-A81FC01EDC5E}">
      <dgm:prSet/>
      <dgm:spPr/>
      <dgm:t>
        <a:bodyPr/>
        <a:lstStyle/>
        <a:p>
          <a:endParaRPr lang="zh-CN" altLang="en-US"/>
        </a:p>
      </dgm:t>
    </dgm:pt>
    <dgm:pt modelId="{37936526-6CE6-174F-B63D-33A8C1C7ABFA}">
      <dgm:prSet/>
      <dgm:spPr/>
      <dgm:t>
        <a:bodyPr/>
        <a:lstStyle/>
        <a:p>
          <a:pPr rtl="0"/>
          <a:r>
            <a:rPr lang="en-US" altLang="zh-CN" dirty="0" smtClean="0"/>
            <a:t>2.</a:t>
          </a:r>
          <a:r>
            <a:rPr lang="zh-CN" altLang="en-US" dirty="0" smtClean="0"/>
            <a:t> 可靠性设计 </a:t>
          </a:r>
          <a:r>
            <a:rPr lang="en-US" altLang="zh-CN" dirty="0" smtClean="0"/>
            <a:t>-</a:t>
          </a:r>
          <a:r>
            <a:rPr lang="zh-CN" altLang="en-US" dirty="0" smtClean="0"/>
            <a:t> 关于控制</a:t>
          </a:r>
          <a:endParaRPr lang="zh-CN" altLang="en-US" dirty="0"/>
        </a:p>
      </dgm:t>
    </dgm:pt>
    <dgm:pt modelId="{D3B9D172-DE96-AB47-A5A7-A8FEC619C5D3}" type="parTrans" cxnId="{70E6C99C-05BA-FD40-85C4-A82699CA25E8}">
      <dgm:prSet/>
      <dgm:spPr/>
      <dgm:t>
        <a:bodyPr/>
        <a:lstStyle/>
        <a:p>
          <a:endParaRPr lang="zh-CN" altLang="en-US"/>
        </a:p>
      </dgm:t>
    </dgm:pt>
    <dgm:pt modelId="{B09F2CA0-8D38-6E4C-894D-4F4E82B3B986}" type="sibTrans" cxnId="{70E6C99C-05BA-FD40-85C4-A82699CA25E8}">
      <dgm:prSet/>
      <dgm:spPr/>
      <dgm:t>
        <a:bodyPr/>
        <a:lstStyle/>
        <a:p>
          <a:endParaRPr lang="zh-CN" altLang="en-US"/>
        </a:p>
      </dgm:t>
    </dgm:pt>
    <dgm:pt modelId="{313C23FD-C9BB-C44F-A747-A3925D9908E7}">
      <dgm:prSet/>
      <dgm:spPr/>
      <dgm:t>
        <a:bodyPr/>
        <a:lstStyle/>
        <a:p>
          <a:pPr rtl="0"/>
          <a:r>
            <a:rPr lang="zh-CN" altLang="en-US" smtClean="0"/>
            <a:t>容错</a:t>
          </a:r>
          <a:endParaRPr lang="zh-CN" altLang="en-US"/>
        </a:p>
      </dgm:t>
    </dgm:pt>
    <dgm:pt modelId="{FC226477-EE6A-BE40-BA2B-C7F91A9CC466}" type="parTrans" cxnId="{4CD115BB-6D7E-7A4F-AF6C-D6E2590918D5}">
      <dgm:prSet/>
      <dgm:spPr/>
      <dgm:t>
        <a:bodyPr/>
        <a:lstStyle/>
        <a:p>
          <a:endParaRPr lang="zh-CN" altLang="en-US"/>
        </a:p>
      </dgm:t>
    </dgm:pt>
    <dgm:pt modelId="{12972145-8EB7-FF41-A190-9245E28F4187}" type="sibTrans" cxnId="{4CD115BB-6D7E-7A4F-AF6C-D6E2590918D5}">
      <dgm:prSet/>
      <dgm:spPr/>
      <dgm:t>
        <a:bodyPr/>
        <a:lstStyle/>
        <a:p>
          <a:endParaRPr lang="zh-CN" altLang="en-US"/>
        </a:p>
      </dgm:t>
    </dgm:pt>
    <dgm:pt modelId="{E5A19DC7-93ED-F045-955A-168AF5C8CBAF}">
      <dgm:prSet/>
      <dgm:spPr/>
      <dgm:t>
        <a:bodyPr/>
        <a:lstStyle/>
        <a:p>
          <a:pPr rtl="0"/>
          <a:r>
            <a:rPr lang="zh-CN" altLang="en-US" smtClean="0"/>
            <a:t>设置资源上限</a:t>
          </a:r>
          <a:endParaRPr lang="zh-CN" altLang="en-US"/>
        </a:p>
      </dgm:t>
    </dgm:pt>
    <dgm:pt modelId="{AB136D95-3E69-9741-8A2C-ABF9CCB0005B}" type="parTrans" cxnId="{450119BB-6655-CE49-AC82-B5E2C86FF95A}">
      <dgm:prSet/>
      <dgm:spPr/>
      <dgm:t>
        <a:bodyPr/>
        <a:lstStyle/>
        <a:p>
          <a:endParaRPr lang="zh-CN" altLang="en-US"/>
        </a:p>
      </dgm:t>
    </dgm:pt>
    <dgm:pt modelId="{DE07C00A-380C-1945-9B55-891292C3BB08}" type="sibTrans" cxnId="{450119BB-6655-CE49-AC82-B5E2C86FF95A}">
      <dgm:prSet/>
      <dgm:spPr/>
      <dgm:t>
        <a:bodyPr/>
        <a:lstStyle/>
        <a:p>
          <a:endParaRPr lang="zh-CN" altLang="en-US"/>
        </a:p>
      </dgm:t>
    </dgm:pt>
    <dgm:pt modelId="{88708EB8-A036-9A45-916E-BAAE3229FC73}">
      <dgm:prSet/>
      <dgm:spPr/>
      <dgm:t>
        <a:bodyPr/>
        <a:lstStyle/>
        <a:p>
          <a:pPr rtl="0"/>
          <a:r>
            <a:rPr lang="zh-CN" altLang="en-US" smtClean="0"/>
            <a:t>边界检查</a:t>
          </a:r>
          <a:endParaRPr lang="zh-CN" altLang="en-US"/>
        </a:p>
      </dgm:t>
    </dgm:pt>
    <dgm:pt modelId="{108566D5-C971-A94F-9DE0-843AFEA89E1A}" type="parTrans" cxnId="{46AF48EA-4C6F-5F4C-AF61-289CFDB538E8}">
      <dgm:prSet/>
      <dgm:spPr/>
      <dgm:t>
        <a:bodyPr/>
        <a:lstStyle/>
        <a:p>
          <a:endParaRPr lang="zh-CN" altLang="en-US"/>
        </a:p>
      </dgm:t>
    </dgm:pt>
    <dgm:pt modelId="{79D5361E-A640-F746-BD52-790D7C3F3DA8}" type="sibTrans" cxnId="{46AF48EA-4C6F-5F4C-AF61-289CFDB538E8}">
      <dgm:prSet/>
      <dgm:spPr/>
      <dgm:t>
        <a:bodyPr/>
        <a:lstStyle/>
        <a:p>
          <a:endParaRPr lang="zh-CN" altLang="en-US"/>
        </a:p>
      </dgm:t>
    </dgm:pt>
    <dgm:pt modelId="{951A9BE2-44C3-8847-B55D-8D308BD44157}">
      <dgm:prSet/>
      <dgm:spPr/>
      <dgm:t>
        <a:bodyPr/>
        <a:lstStyle/>
        <a:p>
          <a:pPr rtl="0"/>
          <a:r>
            <a:rPr lang="en-US" altLang="zh-CN" dirty="0" smtClean="0"/>
            <a:t>3.</a:t>
          </a:r>
          <a:r>
            <a:rPr lang="zh-CN" altLang="en-US" dirty="0" smtClean="0"/>
            <a:t> 可靠性设计 </a:t>
          </a:r>
          <a:r>
            <a:rPr lang="en-US" altLang="zh-CN" dirty="0" smtClean="0"/>
            <a:t>-</a:t>
          </a:r>
          <a:r>
            <a:rPr lang="zh-CN" altLang="en-US" dirty="0" smtClean="0"/>
            <a:t> 意识</a:t>
          </a:r>
          <a:r>
            <a:rPr lang="en-US" altLang="zh-CN" dirty="0" smtClean="0"/>
            <a:t>&amp;</a:t>
          </a:r>
          <a:r>
            <a:rPr lang="zh-CN" altLang="en-US" dirty="0" smtClean="0"/>
            <a:t>习惯</a:t>
          </a:r>
          <a:endParaRPr lang="zh-CN" altLang="en-US" dirty="0"/>
        </a:p>
      </dgm:t>
    </dgm:pt>
    <dgm:pt modelId="{AFD273D1-53B0-834A-B8DC-4E73D88BE903}" type="parTrans" cxnId="{8CC32F4E-90AC-D049-AE8B-398439A58D78}">
      <dgm:prSet/>
      <dgm:spPr/>
      <dgm:t>
        <a:bodyPr/>
        <a:lstStyle/>
        <a:p>
          <a:endParaRPr lang="zh-CN" altLang="en-US"/>
        </a:p>
      </dgm:t>
    </dgm:pt>
    <dgm:pt modelId="{55AC9558-2524-C64D-89F1-F4320C4CE3FB}" type="sibTrans" cxnId="{8CC32F4E-90AC-D049-AE8B-398439A58D78}">
      <dgm:prSet/>
      <dgm:spPr/>
      <dgm:t>
        <a:bodyPr/>
        <a:lstStyle/>
        <a:p>
          <a:endParaRPr lang="zh-CN" altLang="en-US"/>
        </a:p>
      </dgm:t>
    </dgm:pt>
    <dgm:pt modelId="{EBB4A806-32B9-D943-8521-5B38510319A3}">
      <dgm:prSet/>
      <dgm:spPr/>
      <dgm:t>
        <a:bodyPr/>
        <a:lstStyle/>
        <a:p>
          <a:pPr rtl="0"/>
          <a:r>
            <a:rPr lang="en-US" altLang="zh-CN" dirty="0" smtClean="0"/>
            <a:t>0.</a:t>
          </a:r>
          <a:r>
            <a:rPr lang="zh-CN" altLang="en-US" dirty="0" smtClean="0"/>
            <a:t> 什么是可靠性的实用式说明</a:t>
          </a:r>
          <a:endParaRPr lang="zh-CN" altLang="en-US" dirty="0"/>
        </a:p>
      </dgm:t>
    </dgm:pt>
    <dgm:pt modelId="{2B048D92-DB52-6747-91D9-0B086A9D833C}" type="parTrans" cxnId="{B38A27D2-687D-AF49-B692-B5241C82E2CF}">
      <dgm:prSet/>
      <dgm:spPr/>
      <dgm:t>
        <a:bodyPr/>
        <a:lstStyle/>
        <a:p>
          <a:endParaRPr lang="zh-CN" altLang="en-US"/>
        </a:p>
      </dgm:t>
    </dgm:pt>
    <dgm:pt modelId="{631E20F6-2F3D-684B-9EE0-8EDE3BAB9BDA}" type="sibTrans" cxnId="{B38A27D2-687D-AF49-B692-B5241C82E2CF}">
      <dgm:prSet/>
      <dgm:spPr/>
      <dgm:t>
        <a:bodyPr/>
        <a:lstStyle/>
        <a:p>
          <a:endParaRPr lang="zh-CN" altLang="en-US"/>
        </a:p>
      </dgm:t>
    </dgm:pt>
    <dgm:pt modelId="{3767E2F0-BE24-8C44-9646-E50783278687}" type="pres">
      <dgm:prSet presAssocID="{A85B7EE2-5AEF-174E-A4D2-FB1E446980C2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86366D8F-2B32-4741-B846-17546371B5CE}" type="pres">
      <dgm:prSet presAssocID="{EBB4A806-32B9-D943-8521-5B38510319A3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2BFC102-827D-B34F-A49D-A27973F87F17}" type="pres">
      <dgm:prSet presAssocID="{631E20F6-2F3D-684B-9EE0-8EDE3BAB9BDA}" presName="spacer" presStyleCnt="0"/>
      <dgm:spPr/>
    </dgm:pt>
    <dgm:pt modelId="{009EA206-6EC6-FE4E-BC3E-A4779BBED9BA}" type="pres">
      <dgm:prSet presAssocID="{E3C24AC2-0BB4-1140-8733-C1C4FE435ECE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7D53BB4-1700-924C-9821-A242740F5022}" type="pres">
      <dgm:prSet presAssocID="{E3C24AC2-0BB4-1140-8733-C1C4FE435ECE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B8B830C-854B-7544-A290-4EBCA98B60D4}" type="pres">
      <dgm:prSet presAssocID="{37936526-6CE6-174F-B63D-33A8C1C7ABFA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6708167-FACA-4944-9C88-346FF6C2C65E}" type="pres">
      <dgm:prSet presAssocID="{37936526-6CE6-174F-B63D-33A8C1C7ABFA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3D67E4B-EF35-9C4D-83A7-05D5508E59AD}" type="pres">
      <dgm:prSet presAssocID="{951A9BE2-44C3-8847-B55D-8D308BD44157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CD115BB-6D7E-7A4F-AF6C-D6E2590918D5}" srcId="{37936526-6CE6-174F-B63D-33A8C1C7ABFA}" destId="{313C23FD-C9BB-C44F-A747-A3925D9908E7}" srcOrd="0" destOrd="0" parTransId="{FC226477-EE6A-BE40-BA2B-C7F91A9CC466}" sibTransId="{12972145-8EB7-FF41-A190-9245E28F4187}"/>
    <dgm:cxn modelId="{B048C578-C65B-634A-8600-E3F077F2E221}" type="presOf" srcId="{88708EB8-A036-9A45-916E-BAAE3229FC73}" destId="{E6708167-FACA-4944-9C88-346FF6C2C65E}" srcOrd="0" destOrd="2" presId="urn:microsoft.com/office/officeart/2005/8/layout/vList2"/>
    <dgm:cxn modelId="{CC35DB44-EDF5-734A-AD5A-495A71091730}" type="presOf" srcId="{951A9BE2-44C3-8847-B55D-8D308BD44157}" destId="{73D67E4B-EF35-9C4D-83A7-05D5508E59AD}" srcOrd="0" destOrd="0" presId="urn:microsoft.com/office/officeart/2005/8/layout/vList2"/>
    <dgm:cxn modelId="{B38A27D2-687D-AF49-B692-B5241C82E2CF}" srcId="{A85B7EE2-5AEF-174E-A4D2-FB1E446980C2}" destId="{EBB4A806-32B9-D943-8521-5B38510319A3}" srcOrd="0" destOrd="0" parTransId="{2B048D92-DB52-6747-91D9-0B086A9D833C}" sibTransId="{631E20F6-2F3D-684B-9EE0-8EDE3BAB9BDA}"/>
    <dgm:cxn modelId="{F916C8EC-99FB-1842-8ACC-16B28D530277}" type="presOf" srcId="{AB50295D-2DE8-204C-870E-267C49294672}" destId="{07D53BB4-1700-924C-9821-A242740F5022}" srcOrd="0" destOrd="3" presId="urn:microsoft.com/office/officeart/2005/8/layout/vList2"/>
    <dgm:cxn modelId="{3B52B610-36EB-9743-A2EF-A2D8ED11C3C2}" type="presOf" srcId="{37936526-6CE6-174F-B63D-33A8C1C7ABFA}" destId="{EB8B830C-854B-7544-A290-4EBCA98B60D4}" srcOrd="0" destOrd="0" presId="urn:microsoft.com/office/officeart/2005/8/layout/vList2"/>
    <dgm:cxn modelId="{D1E5AAD0-D8D2-1C41-B99A-CD66701BBC43}" srcId="{E3C24AC2-0BB4-1140-8733-C1C4FE435ECE}" destId="{67A19F03-818B-CF4B-9B74-2957FC2EE3D1}" srcOrd="1" destOrd="0" parTransId="{BBEF1FF3-F273-1849-990A-1F9671ED77D4}" sibTransId="{C7E71265-84B4-6C43-AA0A-6C2EE630F67F}"/>
    <dgm:cxn modelId="{CE05E502-AFBD-4444-A97E-5E9694D81580}" type="presOf" srcId="{5C4EAAAD-93FD-F947-B462-E7D02597BBFD}" destId="{07D53BB4-1700-924C-9821-A242740F5022}" srcOrd="0" destOrd="2" presId="urn:microsoft.com/office/officeart/2005/8/layout/vList2"/>
    <dgm:cxn modelId="{6E882140-F660-BA4B-BBA9-A81FC01EDC5E}" srcId="{E3C24AC2-0BB4-1140-8733-C1C4FE435ECE}" destId="{AB50295D-2DE8-204C-870E-267C49294672}" srcOrd="3" destOrd="0" parTransId="{BF63BC3E-B067-934F-887E-B2791B8B2284}" sibTransId="{76226652-C904-1648-8089-95B46D935397}"/>
    <dgm:cxn modelId="{303F4AD2-CF43-574C-8AE7-1DD5441190DE}" type="presOf" srcId="{313C23FD-C9BB-C44F-A747-A3925D9908E7}" destId="{E6708167-FACA-4944-9C88-346FF6C2C65E}" srcOrd="0" destOrd="0" presId="urn:microsoft.com/office/officeart/2005/8/layout/vList2"/>
    <dgm:cxn modelId="{679FAD55-153F-F145-BF88-03AA2A4D50BD}" type="presOf" srcId="{A85B7EE2-5AEF-174E-A4D2-FB1E446980C2}" destId="{3767E2F0-BE24-8C44-9646-E50783278687}" srcOrd="0" destOrd="0" presId="urn:microsoft.com/office/officeart/2005/8/layout/vList2"/>
    <dgm:cxn modelId="{53141B3D-C0C6-C44D-8DF2-61DDAB6508D3}" srcId="{E3C24AC2-0BB4-1140-8733-C1C4FE435ECE}" destId="{8410C88C-8287-714F-A876-1F67C0F4614B}" srcOrd="0" destOrd="0" parTransId="{8084654E-E750-BF44-8295-011A2F0D1B47}" sibTransId="{10A6FC92-08AC-A748-8CFD-825A1C67845B}"/>
    <dgm:cxn modelId="{95F0820C-6007-6F46-BAF1-2EE2F62AAE05}" type="presOf" srcId="{EBB4A806-32B9-D943-8521-5B38510319A3}" destId="{86366D8F-2B32-4741-B846-17546371B5CE}" srcOrd="0" destOrd="0" presId="urn:microsoft.com/office/officeart/2005/8/layout/vList2"/>
    <dgm:cxn modelId="{DCB53BD8-3DAA-A346-B18D-7B617E0C0685}" type="presOf" srcId="{E3C24AC2-0BB4-1140-8733-C1C4FE435ECE}" destId="{009EA206-6EC6-FE4E-BC3E-A4779BBED9BA}" srcOrd="0" destOrd="0" presId="urn:microsoft.com/office/officeart/2005/8/layout/vList2"/>
    <dgm:cxn modelId="{450119BB-6655-CE49-AC82-B5E2C86FF95A}" srcId="{37936526-6CE6-174F-B63D-33A8C1C7ABFA}" destId="{E5A19DC7-93ED-F045-955A-168AF5C8CBAF}" srcOrd="1" destOrd="0" parTransId="{AB136D95-3E69-9741-8A2C-ABF9CCB0005B}" sibTransId="{DE07C00A-380C-1945-9B55-891292C3BB08}"/>
    <dgm:cxn modelId="{97D2DA5F-5C60-774C-9D08-0246A06690C3}" type="presOf" srcId="{8410C88C-8287-714F-A876-1F67C0F4614B}" destId="{07D53BB4-1700-924C-9821-A242740F5022}" srcOrd="0" destOrd="0" presId="urn:microsoft.com/office/officeart/2005/8/layout/vList2"/>
    <dgm:cxn modelId="{70E6C99C-05BA-FD40-85C4-A82699CA25E8}" srcId="{A85B7EE2-5AEF-174E-A4D2-FB1E446980C2}" destId="{37936526-6CE6-174F-B63D-33A8C1C7ABFA}" srcOrd="2" destOrd="0" parTransId="{D3B9D172-DE96-AB47-A5A7-A8FEC619C5D3}" sibTransId="{B09F2CA0-8D38-6E4C-894D-4F4E82B3B986}"/>
    <dgm:cxn modelId="{46AF48EA-4C6F-5F4C-AF61-289CFDB538E8}" srcId="{37936526-6CE6-174F-B63D-33A8C1C7ABFA}" destId="{88708EB8-A036-9A45-916E-BAAE3229FC73}" srcOrd="2" destOrd="0" parTransId="{108566D5-C971-A94F-9DE0-843AFEA89E1A}" sibTransId="{79D5361E-A640-F746-BD52-790D7C3F3DA8}"/>
    <dgm:cxn modelId="{CF21E762-2940-7F4A-A3D3-56603CA01304}" srcId="{E3C24AC2-0BB4-1140-8733-C1C4FE435ECE}" destId="{5C4EAAAD-93FD-F947-B462-E7D02597BBFD}" srcOrd="2" destOrd="0" parTransId="{EC15DE49-DB13-3B44-9BF9-EEC996A8AA5D}" sibTransId="{D7558D1C-8B29-6242-B417-100CB2C1843E}"/>
    <dgm:cxn modelId="{8CC32F4E-90AC-D049-AE8B-398439A58D78}" srcId="{A85B7EE2-5AEF-174E-A4D2-FB1E446980C2}" destId="{951A9BE2-44C3-8847-B55D-8D308BD44157}" srcOrd="3" destOrd="0" parTransId="{AFD273D1-53B0-834A-B8DC-4E73D88BE903}" sibTransId="{55AC9558-2524-C64D-89F1-F4320C4CE3FB}"/>
    <dgm:cxn modelId="{4CFF0FA2-A290-8246-BC0B-5E382181FF68}" srcId="{A85B7EE2-5AEF-174E-A4D2-FB1E446980C2}" destId="{E3C24AC2-0BB4-1140-8733-C1C4FE435ECE}" srcOrd="1" destOrd="0" parTransId="{3FFBB437-D6F4-D249-8F2D-28518E06080D}" sibTransId="{DD93F2F7-2197-3A46-97AC-905E66F3BE8B}"/>
    <dgm:cxn modelId="{F4E83B84-C6D2-584F-AA17-1E4B385B28F0}" type="presOf" srcId="{67A19F03-818B-CF4B-9B74-2957FC2EE3D1}" destId="{07D53BB4-1700-924C-9821-A242740F5022}" srcOrd="0" destOrd="1" presId="urn:microsoft.com/office/officeart/2005/8/layout/vList2"/>
    <dgm:cxn modelId="{CDEDCD79-AEA6-E846-951E-67CBCF0A4EB8}" type="presOf" srcId="{E5A19DC7-93ED-F045-955A-168AF5C8CBAF}" destId="{E6708167-FACA-4944-9C88-346FF6C2C65E}" srcOrd="0" destOrd="1" presId="urn:microsoft.com/office/officeart/2005/8/layout/vList2"/>
    <dgm:cxn modelId="{51A280C6-024E-7B4D-8497-383991AC2881}" type="presParOf" srcId="{3767E2F0-BE24-8C44-9646-E50783278687}" destId="{86366D8F-2B32-4741-B846-17546371B5CE}" srcOrd="0" destOrd="0" presId="urn:microsoft.com/office/officeart/2005/8/layout/vList2"/>
    <dgm:cxn modelId="{1041A756-0557-6548-87BF-DAFBEFCB6A91}" type="presParOf" srcId="{3767E2F0-BE24-8C44-9646-E50783278687}" destId="{B2BFC102-827D-B34F-A49D-A27973F87F17}" srcOrd="1" destOrd="0" presId="urn:microsoft.com/office/officeart/2005/8/layout/vList2"/>
    <dgm:cxn modelId="{DC21C0CB-F2F9-8445-A569-DF4DE6D99275}" type="presParOf" srcId="{3767E2F0-BE24-8C44-9646-E50783278687}" destId="{009EA206-6EC6-FE4E-BC3E-A4779BBED9BA}" srcOrd="2" destOrd="0" presId="urn:microsoft.com/office/officeart/2005/8/layout/vList2"/>
    <dgm:cxn modelId="{03B59CEC-1057-C346-A5BE-1A17EAB90617}" type="presParOf" srcId="{3767E2F0-BE24-8C44-9646-E50783278687}" destId="{07D53BB4-1700-924C-9821-A242740F5022}" srcOrd="3" destOrd="0" presId="urn:microsoft.com/office/officeart/2005/8/layout/vList2"/>
    <dgm:cxn modelId="{F1518B1F-705F-1941-A4DF-587A77BAF175}" type="presParOf" srcId="{3767E2F0-BE24-8C44-9646-E50783278687}" destId="{EB8B830C-854B-7544-A290-4EBCA98B60D4}" srcOrd="4" destOrd="0" presId="urn:microsoft.com/office/officeart/2005/8/layout/vList2"/>
    <dgm:cxn modelId="{9395DE54-6764-EB4D-ACCD-1941B83333E7}" type="presParOf" srcId="{3767E2F0-BE24-8C44-9646-E50783278687}" destId="{E6708167-FACA-4944-9C88-346FF6C2C65E}" srcOrd="5" destOrd="0" presId="urn:microsoft.com/office/officeart/2005/8/layout/vList2"/>
    <dgm:cxn modelId="{D27BCEF6-AA59-9A42-B9BE-CB3103E35267}" type="presParOf" srcId="{3767E2F0-BE24-8C44-9646-E50783278687}" destId="{73D67E4B-EF35-9C4D-83A7-05D5508E59A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/>
        <a:lstStyle/>
        <a:p>
          <a:pPr rtl="0"/>
          <a:r>
            <a:rPr lang="zh-CN" altLang="en-US" smtClean="0"/>
            <a:t>在出错时，日志中包含尽量多的有用上下文信息</a:t>
          </a:r>
          <a:endParaRPr lang="zh-CN" altLang="en-US"/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/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/>
        </a:p>
      </dgm:t>
    </dgm:pt>
    <dgm:pt modelId="{B02D1485-EF5A-D849-82ED-A2175E3A6C1A}">
      <dgm:prSet/>
      <dgm:spPr/>
      <dgm:t>
        <a:bodyPr/>
        <a:lstStyle/>
        <a:p>
          <a:pPr rtl="0"/>
          <a:r>
            <a:rPr lang="zh-CN" altLang="en-US" smtClean="0"/>
            <a:t>明确日志级别的含义</a:t>
          </a:r>
          <a:endParaRPr lang="zh-CN" altLang="en-US"/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/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/>
        </a:p>
      </dgm:t>
    </dgm:pt>
    <dgm:pt modelId="{9F5597CA-B2F8-134B-A5C9-93E3254D668F}">
      <dgm:prSet/>
      <dgm:spPr/>
      <dgm:t>
        <a:bodyPr/>
        <a:lstStyle/>
        <a:p>
          <a:pPr rtl="0"/>
          <a:r>
            <a:rPr lang="zh-CN" altLang="en-US" smtClean="0"/>
            <a:t>同一原因不要引起多次重复记录</a:t>
          </a:r>
          <a:endParaRPr lang="zh-CN" altLang="en-US"/>
        </a:p>
      </dgm:t>
    </dgm:pt>
    <dgm:pt modelId="{62D52E7B-E8F1-F147-8EFE-8342AE7BF409}" type="parTrans" cxnId="{7594DDE2-115C-644A-98DC-39A3A1E04A74}">
      <dgm:prSet/>
      <dgm:spPr/>
      <dgm:t>
        <a:bodyPr/>
        <a:lstStyle/>
        <a:p>
          <a:endParaRPr lang="zh-CN" altLang="en-US"/>
        </a:p>
      </dgm:t>
    </dgm:pt>
    <dgm:pt modelId="{D65C71BA-5F47-6445-A1FD-37997F5F0EC3}" type="sibTrans" cxnId="{7594DDE2-115C-644A-98DC-39A3A1E04A74}">
      <dgm:prSet/>
      <dgm:spPr/>
      <dgm:t>
        <a:bodyPr/>
        <a:lstStyle/>
        <a:p>
          <a:endParaRPr lang="zh-CN" altLang="en-US"/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051EFF9-D1E3-354E-BC33-CEA83644B6BF}" type="pres">
      <dgm:prSet presAssocID="{8B80F31E-B069-D748-8CCB-F7017816D3ED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92AE20B-AF7C-2140-BA10-A35746DBD91C}" type="pres">
      <dgm:prSet presAssocID="{DD7F6E2D-F521-CC46-B36E-8C0B693736FB}" presName="spacer" presStyleCnt="0"/>
      <dgm:spPr/>
    </dgm:pt>
    <dgm:pt modelId="{E60A60A2-E58B-3646-BC81-D1815A37B503}" type="pres">
      <dgm:prSet presAssocID="{9F5597CA-B2F8-134B-A5C9-93E3254D668F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5A68FA9F-783C-DB44-AF1B-F3CF371EF0CA}" type="presOf" srcId="{B02D1485-EF5A-D849-82ED-A2175E3A6C1A}" destId="{5AFE17B9-8379-A54A-9C59-3B2BB857C97E}" srcOrd="0" destOrd="0" presId="urn:microsoft.com/office/officeart/2005/8/layout/vList2"/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6DCFEDBF-3D7C-5D46-9274-8A3A947C8C11}" type="presOf" srcId="{8B80F31E-B069-D748-8CCB-F7017816D3ED}" destId="{A051EFF9-D1E3-354E-BC33-CEA83644B6BF}" srcOrd="0" destOrd="0" presId="urn:microsoft.com/office/officeart/2005/8/layout/vList2"/>
    <dgm:cxn modelId="{F99FDAD5-3787-A547-9233-BABD6EF1A494}" type="presOf" srcId="{9F5597CA-B2F8-134B-A5C9-93E3254D668F}" destId="{E60A60A2-E58B-3646-BC81-D1815A37B503}" srcOrd="0" destOrd="0" presId="urn:microsoft.com/office/officeart/2005/8/layout/vList2"/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7594DDE2-115C-644A-98DC-39A3A1E04A74}" srcId="{DFC538D0-F531-CB49-AE22-4A57E03B78D4}" destId="{9F5597CA-B2F8-134B-A5C9-93E3254D668F}" srcOrd="2" destOrd="0" parTransId="{62D52E7B-E8F1-F147-8EFE-8342AE7BF409}" sibTransId="{D65C71BA-5F47-6445-A1FD-37997F5F0EC3}"/>
    <dgm:cxn modelId="{A1667505-C264-9047-8DBE-C0D633C9FE30}" type="presOf" srcId="{DFC538D0-F531-CB49-AE22-4A57E03B78D4}" destId="{E240C068-56E7-CF46-9986-8D0896660DB4}" srcOrd="0" destOrd="0" presId="urn:microsoft.com/office/officeart/2005/8/layout/vList2"/>
    <dgm:cxn modelId="{51306410-B8DB-7C48-8716-67519298B431}" type="presParOf" srcId="{E240C068-56E7-CF46-9986-8D0896660DB4}" destId="{A051EFF9-D1E3-354E-BC33-CEA83644B6BF}" srcOrd="0" destOrd="0" presId="urn:microsoft.com/office/officeart/2005/8/layout/vList2"/>
    <dgm:cxn modelId="{0526AA15-6246-9A44-87C9-340ECA497C9E}" type="presParOf" srcId="{E240C068-56E7-CF46-9986-8D0896660DB4}" destId="{52E3E546-2DC7-D243-A3AC-D10CDE0EA78E}" srcOrd="1" destOrd="0" presId="urn:microsoft.com/office/officeart/2005/8/layout/vList2"/>
    <dgm:cxn modelId="{A0487FA9-50A9-7948-BC20-603E1557703E}" type="presParOf" srcId="{E240C068-56E7-CF46-9986-8D0896660DB4}" destId="{5AFE17B9-8379-A54A-9C59-3B2BB857C97E}" srcOrd="2" destOrd="0" presId="urn:microsoft.com/office/officeart/2005/8/layout/vList2"/>
    <dgm:cxn modelId="{979126F5-576F-014B-8154-04767C6FEBD0}" type="presParOf" srcId="{E240C068-56E7-CF46-9986-8D0896660DB4}" destId="{592AE20B-AF7C-2140-BA10-A35746DBD91C}" srcOrd="3" destOrd="0" presId="urn:microsoft.com/office/officeart/2005/8/layout/vList2"/>
    <dgm:cxn modelId="{50C78F41-F8E5-8E49-AC8E-2B33AA3160BA}" type="presParOf" srcId="{E240C068-56E7-CF46-9986-8D0896660DB4}" destId="{E60A60A2-E58B-3646-BC81-D1815A37B50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/>
        <a:lstStyle/>
        <a:p>
          <a:pPr rtl="0"/>
          <a:r>
            <a:rPr lang="zh-CN" altLang="en-US" dirty="0" smtClean="0"/>
            <a:t>明确约定 术语的含义 以及 所在领域</a:t>
          </a:r>
          <a:endParaRPr lang="zh-CN" altLang="en-US" dirty="0"/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/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/>
        </a:p>
      </dgm:t>
    </dgm:pt>
    <dgm:pt modelId="{B02D1485-EF5A-D849-82ED-A2175E3A6C1A}">
      <dgm:prSet/>
      <dgm:spPr/>
      <dgm:t>
        <a:bodyPr/>
        <a:lstStyle/>
        <a:p>
          <a:pPr rtl="0"/>
          <a:r>
            <a:rPr lang="zh-CN" altLang="en-US" dirty="0" smtClean="0"/>
            <a:t>贯通使用一个模型，避免转换</a:t>
          </a:r>
          <a:endParaRPr lang="zh-CN" altLang="en-US" dirty="0"/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/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/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051EFF9-D1E3-354E-BC33-CEA83644B6BF}" type="pres">
      <dgm:prSet presAssocID="{8B80F31E-B069-D748-8CCB-F7017816D3ED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73C1B34F-3CD4-3A46-924E-0212140A4656}" type="presOf" srcId="{8B80F31E-B069-D748-8CCB-F7017816D3ED}" destId="{A051EFF9-D1E3-354E-BC33-CEA83644B6BF}" srcOrd="0" destOrd="0" presId="urn:microsoft.com/office/officeart/2005/8/layout/vList2"/>
    <dgm:cxn modelId="{DB88976F-A2DF-E74D-B56E-C54673F875E6}" type="presOf" srcId="{DFC538D0-F531-CB49-AE22-4A57E03B78D4}" destId="{E240C068-56E7-CF46-9986-8D0896660DB4}" srcOrd="0" destOrd="0" presId="urn:microsoft.com/office/officeart/2005/8/layout/vList2"/>
    <dgm:cxn modelId="{0C8904D3-E762-D54F-B7B8-A9FA5F3504C3}" type="presOf" srcId="{B02D1485-EF5A-D849-82ED-A2175E3A6C1A}" destId="{5AFE17B9-8379-A54A-9C59-3B2BB857C97E}" srcOrd="0" destOrd="0" presId="urn:microsoft.com/office/officeart/2005/8/layout/vList2"/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045E2663-0363-6F48-9B9C-F30A32009103}" type="presParOf" srcId="{E240C068-56E7-CF46-9986-8D0896660DB4}" destId="{A051EFF9-D1E3-354E-BC33-CEA83644B6BF}" srcOrd="0" destOrd="0" presId="urn:microsoft.com/office/officeart/2005/8/layout/vList2"/>
    <dgm:cxn modelId="{CDB78E31-646F-AE40-94F7-90700B09F563}" type="presParOf" srcId="{E240C068-56E7-CF46-9986-8D0896660DB4}" destId="{52E3E546-2DC7-D243-A3AC-D10CDE0EA78E}" srcOrd="1" destOrd="0" presId="urn:microsoft.com/office/officeart/2005/8/layout/vList2"/>
    <dgm:cxn modelId="{BAE9A662-2713-9347-8F32-4DF312660289}" type="presParOf" srcId="{E240C068-56E7-CF46-9986-8D0896660DB4}" destId="{5AFE17B9-8379-A54A-9C59-3B2BB857C97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/>
        <a:lstStyle/>
        <a:p>
          <a:pPr rtl="0"/>
          <a:r>
            <a:rPr lang="zh-CN" altLang="en-US" dirty="0" smtClean="0"/>
            <a:t>什么时候不容错？</a:t>
          </a:r>
          <a:endParaRPr lang="zh-CN" altLang="en-US" dirty="0"/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/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/>
        </a:p>
      </dgm:t>
    </dgm:pt>
    <dgm:pt modelId="{B02D1485-EF5A-D849-82ED-A2175E3A6C1A}">
      <dgm:prSet/>
      <dgm:spPr/>
      <dgm:t>
        <a:bodyPr/>
        <a:lstStyle/>
        <a:p>
          <a:pPr rtl="0"/>
          <a:r>
            <a:rPr lang="zh-CN" altLang="en-US" dirty="0" smtClean="0"/>
            <a:t>区分出 主流程</a:t>
          </a:r>
          <a:r>
            <a:rPr lang="en-US" altLang="en-US" dirty="0" smtClean="0"/>
            <a:t>/</a:t>
          </a:r>
          <a:r>
            <a:rPr lang="zh-CN" altLang="en-US" dirty="0" smtClean="0"/>
            <a:t>关键路径</a:t>
          </a:r>
          <a:endParaRPr lang="zh-CN" altLang="en-US" dirty="0"/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/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/>
        </a:p>
      </dgm:t>
    </dgm:pt>
    <dgm:pt modelId="{A9131CFE-0091-8A4F-BFE6-DE68D3285EB5}">
      <dgm:prSet/>
      <dgm:spPr/>
      <dgm:t>
        <a:bodyPr/>
        <a:lstStyle/>
        <a:p>
          <a:pPr rtl="0"/>
          <a:r>
            <a:rPr lang="zh-CN" altLang="en-US" dirty="0" smtClean="0"/>
            <a:t>区分出 依赖外部的关键数据</a:t>
          </a:r>
          <a:endParaRPr lang="zh-CN" altLang="en-US" dirty="0"/>
        </a:p>
      </dgm:t>
    </dgm:pt>
    <dgm:pt modelId="{37D1F32E-DFDD-1542-A004-5E3A1FE8DC59}" type="parTrans" cxnId="{58047616-CFAD-A54D-8C43-AB8B6E6D4E3C}">
      <dgm:prSet/>
      <dgm:spPr/>
      <dgm:t>
        <a:bodyPr/>
        <a:lstStyle/>
        <a:p>
          <a:endParaRPr lang="zh-CN" altLang="en-US"/>
        </a:p>
      </dgm:t>
    </dgm:pt>
    <dgm:pt modelId="{01E1A794-150E-2145-A681-5FBCD981BA2F}" type="sibTrans" cxnId="{58047616-CFAD-A54D-8C43-AB8B6E6D4E3C}">
      <dgm:prSet/>
      <dgm:spPr/>
      <dgm:t>
        <a:bodyPr/>
        <a:lstStyle/>
        <a:p>
          <a:endParaRPr lang="zh-CN" altLang="en-US"/>
        </a:p>
      </dgm:t>
    </dgm:pt>
    <dgm:pt modelId="{A70199C8-FED6-4747-BAF6-26B16FE1B7B3}">
      <dgm:prSet/>
      <dgm:spPr/>
      <dgm:t>
        <a:bodyPr/>
        <a:lstStyle/>
        <a:p>
          <a:pPr rtl="0"/>
          <a:r>
            <a:rPr lang="zh-CN" altLang="en-US" dirty="0" smtClean="0"/>
            <a:t>区分 可靠操作和不可靠操作</a:t>
          </a:r>
          <a:endParaRPr lang="zh-CN" altLang="en-US" dirty="0"/>
        </a:p>
      </dgm:t>
    </dgm:pt>
    <dgm:pt modelId="{D7983094-8737-214A-A408-19870500BC9F}" type="parTrans" cxnId="{58D216EF-6F46-5944-AC98-AC14ED7F2EF7}">
      <dgm:prSet/>
      <dgm:spPr/>
      <dgm:t>
        <a:bodyPr/>
        <a:lstStyle/>
        <a:p>
          <a:endParaRPr lang="zh-CN" altLang="en-US"/>
        </a:p>
      </dgm:t>
    </dgm:pt>
    <dgm:pt modelId="{D5E48796-C2C8-E54D-A9D0-1D7047FD274E}" type="sibTrans" cxnId="{58D216EF-6F46-5944-AC98-AC14ED7F2EF7}">
      <dgm:prSet/>
      <dgm:spPr/>
      <dgm:t>
        <a:bodyPr/>
        <a:lstStyle/>
        <a:p>
          <a:endParaRPr lang="zh-CN" altLang="en-US"/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A051EFF9-D1E3-354E-BC33-CEA83644B6BF}" type="pres">
      <dgm:prSet presAssocID="{8B80F31E-B069-D748-8CCB-F7017816D3ED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92AE20B-AF7C-2140-BA10-A35746DBD91C}" type="pres">
      <dgm:prSet presAssocID="{DD7F6E2D-F521-CC46-B36E-8C0B693736FB}" presName="spacer" presStyleCnt="0"/>
      <dgm:spPr/>
    </dgm:pt>
    <dgm:pt modelId="{E942D9A9-2424-2345-B4B2-883460DF5494}" type="pres">
      <dgm:prSet presAssocID="{A9131CFE-0091-8A4F-BFE6-DE68D3285EB5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C63C104-EE8A-E54C-9EF7-8094E5B924CE}" type="pres">
      <dgm:prSet presAssocID="{01E1A794-150E-2145-A681-5FBCD981BA2F}" presName="spacer" presStyleCnt="0"/>
      <dgm:spPr/>
    </dgm:pt>
    <dgm:pt modelId="{DBCF315D-3773-0040-A2BD-FD78F37DE3AB}" type="pres">
      <dgm:prSet presAssocID="{A70199C8-FED6-4747-BAF6-26B16FE1B7B3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80D03B9-0B0F-3F48-A582-BB665F9B5681}" type="presOf" srcId="{A9131CFE-0091-8A4F-BFE6-DE68D3285EB5}" destId="{E942D9A9-2424-2345-B4B2-883460DF5494}" srcOrd="0" destOrd="0" presId="urn:microsoft.com/office/officeart/2005/8/layout/vList2"/>
    <dgm:cxn modelId="{648A5A4D-6DFA-6547-A5EF-2D44441D6AA9}" type="presOf" srcId="{8B80F31E-B069-D748-8CCB-F7017816D3ED}" destId="{A051EFF9-D1E3-354E-BC33-CEA83644B6BF}" srcOrd="0" destOrd="0" presId="urn:microsoft.com/office/officeart/2005/8/layout/vList2"/>
    <dgm:cxn modelId="{58D216EF-6F46-5944-AC98-AC14ED7F2EF7}" srcId="{DFC538D0-F531-CB49-AE22-4A57E03B78D4}" destId="{A70199C8-FED6-4747-BAF6-26B16FE1B7B3}" srcOrd="3" destOrd="0" parTransId="{D7983094-8737-214A-A408-19870500BC9F}" sibTransId="{D5E48796-C2C8-E54D-A9D0-1D7047FD274E}"/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C0BC5636-A647-1940-8A1F-DB748294A741}" type="presOf" srcId="{DFC538D0-F531-CB49-AE22-4A57E03B78D4}" destId="{E240C068-56E7-CF46-9986-8D0896660DB4}" srcOrd="0" destOrd="0" presId="urn:microsoft.com/office/officeart/2005/8/layout/vList2"/>
    <dgm:cxn modelId="{58047616-CFAD-A54D-8C43-AB8B6E6D4E3C}" srcId="{DFC538D0-F531-CB49-AE22-4A57E03B78D4}" destId="{A9131CFE-0091-8A4F-BFE6-DE68D3285EB5}" srcOrd="2" destOrd="0" parTransId="{37D1F32E-DFDD-1542-A004-5E3A1FE8DC59}" sibTransId="{01E1A794-150E-2145-A681-5FBCD981BA2F}"/>
    <dgm:cxn modelId="{D4FA4863-0972-3749-A975-FD9536BA5C11}" type="presOf" srcId="{A70199C8-FED6-4747-BAF6-26B16FE1B7B3}" destId="{DBCF315D-3773-0040-A2BD-FD78F37DE3AB}" srcOrd="0" destOrd="0" presId="urn:microsoft.com/office/officeart/2005/8/layout/vList2"/>
    <dgm:cxn modelId="{ACCB714F-E020-9C4D-AD04-C51176A2BE86}" type="presOf" srcId="{B02D1485-EF5A-D849-82ED-A2175E3A6C1A}" destId="{5AFE17B9-8379-A54A-9C59-3B2BB857C97E}" srcOrd="0" destOrd="0" presId="urn:microsoft.com/office/officeart/2005/8/layout/vList2"/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A9734EDA-8825-E448-A7CA-B6B4830C5FCB}" type="presParOf" srcId="{E240C068-56E7-CF46-9986-8D0896660DB4}" destId="{A051EFF9-D1E3-354E-BC33-CEA83644B6BF}" srcOrd="0" destOrd="0" presId="urn:microsoft.com/office/officeart/2005/8/layout/vList2"/>
    <dgm:cxn modelId="{F92C47C3-4B79-8C4E-B51D-E748A95BBD3C}" type="presParOf" srcId="{E240C068-56E7-CF46-9986-8D0896660DB4}" destId="{52E3E546-2DC7-D243-A3AC-D10CDE0EA78E}" srcOrd="1" destOrd="0" presId="urn:microsoft.com/office/officeart/2005/8/layout/vList2"/>
    <dgm:cxn modelId="{25C33236-3231-064C-9435-D505A8FCE625}" type="presParOf" srcId="{E240C068-56E7-CF46-9986-8D0896660DB4}" destId="{5AFE17B9-8379-A54A-9C59-3B2BB857C97E}" srcOrd="2" destOrd="0" presId="urn:microsoft.com/office/officeart/2005/8/layout/vList2"/>
    <dgm:cxn modelId="{F41ABE4F-3A7B-E64B-8181-CA31766C47C2}" type="presParOf" srcId="{E240C068-56E7-CF46-9986-8D0896660DB4}" destId="{592AE20B-AF7C-2140-BA10-A35746DBD91C}" srcOrd="3" destOrd="0" presId="urn:microsoft.com/office/officeart/2005/8/layout/vList2"/>
    <dgm:cxn modelId="{C5311281-CAF1-CB40-B07E-CDEA6CCD6061}" type="presParOf" srcId="{E240C068-56E7-CF46-9986-8D0896660DB4}" destId="{E942D9A9-2424-2345-B4B2-883460DF5494}" srcOrd="4" destOrd="0" presId="urn:microsoft.com/office/officeart/2005/8/layout/vList2"/>
    <dgm:cxn modelId="{CB21E722-C6AF-E54B-8448-BC25FC7EEAE4}" type="presParOf" srcId="{E240C068-56E7-CF46-9986-8D0896660DB4}" destId="{DC63C104-EE8A-E54C-9EF7-8094E5B924CE}" srcOrd="5" destOrd="0" presId="urn:microsoft.com/office/officeart/2005/8/layout/vList2"/>
    <dgm:cxn modelId="{847C1C16-1623-FF4F-AB1F-D2419FA9CFCF}" type="presParOf" srcId="{E240C068-56E7-CF46-9986-8D0896660DB4}" destId="{DBCF315D-3773-0040-A2BD-FD78F37DE3A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8D2CF55-98F5-5241-B4FB-5A99F112CD47}" type="doc">
      <dgm:prSet loTypeId="urn:microsoft.com/office/officeart/2005/8/layout/cycle7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6F436E11-5DB3-074B-83FF-60AB50EDF399}">
      <dgm:prSet/>
      <dgm:spPr/>
      <dgm:t>
        <a:bodyPr/>
        <a:lstStyle/>
        <a:p>
          <a:pPr rtl="0"/>
          <a:r>
            <a:rPr kumimoji="1" lang="zh-CN" altLang="en-US" dirty="0" smtClean="0"/>
            <a:t>服役生命</a:t>
          </a:r>
          <a:endParaRPr kumimoji="1" lang="en-US" altLang="zh-CN" dirty="0" smtClean="0"/>
        </a:p>
        <a:p>
          <a:pPr rtl="0"/>
          <a:r>
            <a:rPr lang="en-US" altLang="zh-CN" dirty="0" smtClean="0"/>
            <a:t>Service</a:t>
          </a:r>
          <a:r>
            <a:rPr lang="zh-CN" altLang="en-US" dirty="0" smtClean="0"/>
            <a:t> </a:t>
          </a:r>
          <a:r>
            <a:rPr lang="en-US" altLang="zh-CN" dirty="0" smtClean="0"/>
            <a:t>Time</a:t>
          </a:r>
          <a:endParaRPr lang="zh-CN" altLang="en-US" dirty="0"/>
        </a:p>
      </dgm:t>
    </dgm:pt>
    <dgm:pt modelId="{C1616D6D-A397-664D-A652-CC11FBF6CB38}" type="parTrans" cxnId="{2B874AB8-58DC-4F4D-BE0A-6ACB69ACC4D1}">
      <dgm:prSet/>
      <dgm:spPr/>
      <dgm:t>
        <a:bodyPr/>
        <a:lstStyle/>
        <a:p>
          <a:endParaRPr lang="zh-CN" altLang="en-US"/>
        </a:p>
      </dgm:t>
    </dgm:pt>
    <dgm:pt modelId="{926172D2-3C5A-CA4E-82BB-7319D1EDEC1B}" type="sibTrans" cxnId="{2B874AB8-58DC-4F4D-BE0A-6ACB69ACC4D1}">
      <dgm:prSet/>
      <dgm:spPr/>
      <dgm:t>
        <a:bodyPr/>
        <a:lstStyle/>
        <a:p>
          <a:endParaRPr lang="zh-CN" altLang="en-US"/>
        </a:p>
      </dgm:t>
    </dgm:pt>
    <dgm:pt modelId="{E39C5622-A34C-5045-8FCF-65D76EB21EF6}">
      <dgm:prSet/>
      <dgm:spPr/>
      <dgm:t>
        <a:bodyPr/>
        <a:lstStyle/>
        <a:p>
          <a:pPr rtl="0"/>
          <a:r>
            <a:rPr lang="zh-CN" altLang="en-US" dirty="0" smtClean="0"/>
            <a:t>代码基大小</a:t>
          </a:r>
          <a:endParaRPr lang="en-US" altLang="zh-CN" dirty="0" smtClean="0"/>
        </a:p>
        <a:p>
          <a:pPr rtl="0"/>
          <a:r>
            <a:rPr lang="en-US" altLang="zh-CN" dirty="0" smtClean="0"/>
            <a:t>Code</a:t>
          </a:r>
          <a:r>
            <a:rPr lang="en-US" altLang="zh-CN" baseline="0" dirty="0" smtClean="0"/>
            <a:t>base</a:t>
          </a:r>
          <a:r>
            <a:rPr lang="zh-CN" altLang="en-US" baseline="0" dirty="0" smtClean="0"/>
            <a:t> </a:t>
          </a:r>
          <a:r>
            <a:rPr lang="en-US" altLang="zh-CN" baseline="0" dirty="0" smtClean="0"/>
            <a:t>Size</a:t>
          </a:r>
          <a:endParaRPr lang="zh-CN" altLang="en-US" dirty="0"/>
        </a:p>
      </dgm:t>
    </dgm:pt>
    <dgm:pt modelId="{5A042E1A-0F8D-3A4A-9A41-30794272C17F}" type="parTrans" cxnId="{832221EF-3BDE-D94C-9771-F0EE27356E3B}">
      <dgm:prSet/>
      <dgm:spPr/>
      <dgm:t>
        <a:bodyPr/>
        <a:lstStyle/>
        <a:p>
          <a:endParaRPr lang="zh-CN" altLang="en-US"/>
        </a:p>
      </dgm:t>
    </dgm:pt>
    <dgm:pt modelId="{EE8AB62A-CF82-E941-842B-7253EBC6A697}" type="sibTrans" cxnId="{832221EF-3BDE-D94C-9771-F0EE27356E3B}">
      <dgm:prSet/>
      <dgm:spPr/>
      <dgm:t>
        <a:bodyPr/>
        <a:lstStyle/>
        <a:p>
          <a:endParaRPr lang="zh-CN" altLang="en-US"/>
        </a:p>
      </dgm:t>
    </dgm:pt>
    <dgm:pt modelId="{07DBC4F3-A64B-C443-B4CF-278051A72DB8}">
      <dgm:prSet/>
      <dgm:spPr/>
      <dgm:t>
        <a:bodyPr/>
        <a:lstStyle/>
        <a:p>
          <a:pPr rtl="0"/>
          <a:r>
            <a:rPr lang="zh-CN" altLang="en-US" dirty="0" smtClean="0"/>
            <a:t>使用范围</a:t>
          </a:r>
          <a:endParaRPr lang="en-US" altLang="zh-CN" dirty="0" smtClean="0"/>
        </a:p>
        <a:p>
          <a:pPr rtl="0"/>
          <a:r>
            <a:rPr lang="en-US" altLang="zh-CN" dirty="0" smtClean="0"/>
            <a:t>Applying Scope</a:t>
          </a:r>
        </a:p>
      </dgm:t>
    </dgm:pt>
    <dgm:pt modelId="{EB67CAAE-CF4F-8748-9C54-2C9D2BDF00E9}" type="parTrans" cxnId="{B6769DDE-9F84-184C-BB2A-7B913C06D569}">
      <dgm:prSet/>
      <dgm:spPr/>
      <dgm:t>
        <a:bodyPr/>
        <a:lstStyle/>
        <a:p>
          <a:endParaRPr lang="zh-CN" altLang="en-US"/>
        </a:p>
      </dgm:t>
    </dgm:pt>
    <dgm:pt modelId="{4B0B94C5-960E-3E4A-9936-9438AFDE55FB}" type="sibTrans" cxnId="{B6769DDE-9F84-184C-BB2A-7B913C06D569}">
      <dgm:prSet/>
      <dgm:spPr/>
      <dgm:t>
        <a:bodyPr/>
        <a:lstStyle/>
        <a:p>
          <a:endParaRPr lang="zh-CN" altLang="en-US"/>
        </a:p>
      </dgm:t>
    </dgm:pt>
    <dgm:pt modelId="{8198D45E-B4E8-4D40-9CA1-41E2B55EBB1D}" type="pres">
      <dgm:prSet presAssocID="{38D2CF55-98F5-5241-B4FB-5A99F112CD47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DF152CDD-9883-2540-80A2-F2E2997CDF07}" type="pres">
      <dgm:prSet presAssocID="{6F436E11-5DB3-074B-83FF-60AB50EDF399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84DCB68-0D5E-D343-A00F-5574D74D2FFB}" type="pres">
      <dgm:prSet presAssocID="{926172D2-3C5A-CA4E-82BB-7319D1EDEC1B}" presName="sibTrans" presStyleLbl="sibTrans2D1" presStyleIdx="0" presStyleCnt="3"/>
      <dgm:spPr/>
      <dgm:t>
        <a:bodyPr/>
        <a:lstStyle/>
        <a:p>
          <a:endParaRPr lang="zh-CN" altLang="en-US"/>
        </a:p>
      </dgm:t>
    </dgm:pt>
    <dgm:pt modelId="{C8C7994E-8907-9D4D-8B4A-F2BAEC1E2175}" type="pres">
      <dgm:prSet presAssocID="{926172D2-3C5A-CA4E-82BB-7319D1EDEC1B}" presName="connectorText" presStyleLbl="sibTrans2D1" presStyleIdx="0" presStyleCnt="3"/>
      <dgm:spPr/>
      <dgm:t>
        <a:bodyPr/>
        <a:lstStyle/>
        <a:p>
          <a:endParaRPr lang="zh-CN" altLang="en-US"/>
        </a:p>
      </dgm:t>
    </dgm:pt>
    <dgm:pt modelId="{6B5BA65C-BA76-4E42-8A10-4A9D563871E2}" type="pres">
      <dgm:prSet presAssocID="{E39C5622-A34C-5045-8FCF-65D76EB21EF6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BC439F3-061C-9541-BAF5-C5033B989C94}" type="pres">
      <dgm:prSet presAssocID="{EE8AB62A-CF82-E941-842B-7253EBC6A697}" presName="sibTrans" presStyleLbl="sibTrans2D1" presStyleIdx="1" presStyleCnt="3"/>
      <dgm:spPr/>
      <dgm:t>
        <a:bodyPr/>
        <a:lstStyle/>
        <a:p>
          <a:endParaRPr lang="zh-CN" altLang="en-US"/>
        </a:p>
      </dgm:t>
    </dgm:pt>
    <dgm:pt modelId="{BB0267FF-CABF-0F4D-BB7A-35F8BD360067}" type="pres">
      <dgm:prSet presAssocID="{EE8AB62A-CF82-E941-842B-7253EBC6A697}" presName="connectorText" presStyleLbl="sibTrans2D1" presStyleIdx="1" presStyleCnt="3"/>
      <dgm:spPr/>
      <dgm:t>
        <a:bodyPr/>
        <a:lstStyle/>
        <a:p>
          <a:endParaRPr lang="zh-CN" altLang="en-US"/>
        </a:p>
      </dgm:t>
    </dgm:pt>
    <dgm:pt modelId="{B1F6C5F9-4794-AC44-81B8-5FE814D4AE3B}" type="pres">
      <dgm:prSet presAssocID="{07DBC4F3-A64B-C443-B4CF-278051A72DB8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8D89AEA-4937-4043-8F90-CD50FF6254F0}" type="pres">
      <dgm:prSet presAssocID="{4B0B94C5-960E-3E4A-9936-9438AFDE55FB}" presName="sibTrans" presStyleLbl="sibTrans2D1" presStyleIdx="2" presStyleCnt="3"/>
      <dgm:spPr/>
      <dgm:t>
        <a:bodyPr/>
        <a:lstStyle/>
        <a:p>
          <a:endParaRPr lang="zh-CN" altLang="en-US"/>
        </a:p>
      </dgm:t>
    </dgm:pt>
    <dgm:pt modelId="{EA0009F1-FD81-B341-9F9B-A6086DFE938F}" type="pres">
      <dgm:prSet presAssocID="{4B0B94C5-960E-3E4A-9936-9438AFDE55FB}" presName="connectorText" presStyleLbl="sibTrans2D1" presStyleIdx="2" presStyleCnt="3"/>
      <dgm:spPr/>
      <dgm:t>
        <a:bodyPr/>
        <a:lstStyle/>
        <a:p>
          <a:endParaRPr lang="zh-CN" altLang="en-US"/>
        </a:p>
      </dgm:t>
    </dgm:pt>
  </dgm:ptLst>
  <dgm:cxnLst>
    <dgm:cxn modelId="{1175C50B-0413-AC4B-923B-13A6440A0C67}" type="presOf" srcId="{926172D2-3C5A-CA4E-82BB-7319D1EDEC1B}" destId="{C8C7994E-8907-9D4D-8B4A-F2BAEC1E2175}" srcOrd="1" destOrd="0" presId="urn:microsoft.com/office/officeart/2005/8/layout/cycle7"/>
    <dgm:cxn modelId="{01B62AC5-A614-4E4E-9FFB-D51B12BB5563}" type="presOf" srcId="{926172D2-3C5A-CA4E-82BB-7319D1EDEC1B}" destId="{F84DCB68-0D5E-D343-A00F-5574D74D2FFB}" srcOrd="0" destOrd="0" presId="urn:microsoft.com/office/officeart/2005/8/layout/cycle7"/>
    <dgm:cxn modelId="{832221EF-3BDE-D94C-9771-F0EE27356E3B}" srcId="{38D2CF55-98F5-5241-B4FB-5A99F112CD47}" destId="{E39C5622-A34C-5045-8FCF-65D76EB21EF6}" srcOrd="1" destOrd="0" parTransId="{5A042E1A-0F8D-3A4A-9A41-30794272C17F}" sibTransId="{EE8AB62A-CF82-E941-842B-7253EBC6A697}"/>
    <dgm:cxn modelId="{7E5630D8-6234-8749-8505-05732142B764}" type="presOf" srcId="{6F436E11-5DB3-074B-83FF-60AB50EDF399}" destId="{DF152CDD-9883-2540-80A2-F2E2997CDF07}" srcOrd="0" destOrd="0" presId="urn:microsoft.com/office/officeart/2005/8/layout/cycle7"/>
    <dgm:cxn modelId="{E650F96A-EDF0-2C4C-9654-D2BA0416DECF}" type="presOf" srcId="{E39C5622-A34C-5045-8FCF-65D76EB21EF6}" destId="{6B5BA65C-BA76-4E42-8A10-4A9D563871E2}" srcOrd="0" destOrd="0" presId="urn:microsoft.com/office/officeart/2005/8/layout/cycle7"/>
    <dgm:cxn modelId="{2B874AB8-58DC-4F4D-BE0A-6ACB69ACC4D1}" srcId="{38D2CF55-98F5-5241-B4FB-5A99F112CD47}" destId="{6F436E11-5DB3-074B-83FF-60AB50EDF399}" srcOrd="0" destOrd="0" parTransId="{C1616D6D-A397-664D-A652-CC11FBF6CB38}" sibTransId="{926172D2-3C5A-CA4E-82BB-7319D1EDEC1B}"/>
    <dgm:cxn modelId="{573018F3-D176-C047-A98F-DBA7027D87D2}" type="presOf" srcId="{4B0B94C5-960E-3E4A-9936-9438AFDE55FB}" destId="{E8D89AEA-4937-4043-8F90-CD50FF6254F0}" srcOrd="0" destOrd="0" presId="urn:microsoft.com/office/officeart/2005/8/layout/cycle7"/>
    <dgm:cxn modelId="{AC5FFFD0-3199-1D49-93BF-00363DBE9F9D}" type="presOf" srcId="{EE8AB62A-CF82-E941-842B-7253EBC6A697}" destId="{BB0267FF-CABF-0F4D-BB7A-35F8BD360067}" srcOrd="1" destOrd="0" presId="urn:microsoft.com/office/officeart/2005/8/layout/cycle7"/>
    <dgm:cxn modelId="{FA0FF23F-CFDC-BC47-BE71-3998EEC5621D}" type="presOf" srcId="{EE8AB62A-CF82-E941-842B-7253EBC6A697}" destId="{4BC439F3-061C-9541-BAF5-C5033B989C94}" srcOrd="0" destOrd="0" presId="urn:microsoft.com/office/officeart/2005/8/layout/cycle7"/>
    <dgm:cxn modelId="{47B8158C-26AA-DF48-A43D-C60F4E643642}" type="presOf" srcId="{4B0B94C5-960E-3E4A-9936-9438AFDE55FB}" destId="{EA0009F1-FD81-B341-9F9B-A6086DFE938F}" srcOrd="1" destOrd="0" presId="urn:microsoft.com/office/officeart/2005/8/layout/cycle7"/>
    <dgm:cxn modelId="{A3897921-E76E-E149-8601-6FB3D95A2477}" type="presOf" srcId="{07DBC4F3-A64B-C443-B4CF-278051A72DB8}" destId="{B1F6C5F9-4794-AC44-81B8-5FE814D4AE3B}" srcOrd="0" destOrd="0" presId="urn:microsoft.com/office/officeart/2005/8/layout/cycle7"/>
    <dgm:cxn modelId="{B6769DDE-9F84-184C-BB2A-7B913C06D569}" srcId="{38D2CF55-98F5-5241-B4FB-5A99F112CD47}" destId="{07DBC4F3-A64B-C443-B4CF-278051A72DB8}" srcOrd="2" destOrd="0" parTransId="{EB67CAAE-CF4F-8748-9C54-2C9D2BDF00E9}" sibTransId="{4B0B94C5-960E-3E4A-9936-9438AFDE55FB}"/>
    <dgm:cxn modelId="{C1C374E1-B4FA-1A45-8439-5E575314C971}" type="presOf" srcId="{38D2CF55-98F5-5241-B4FB-5A99F112CD47}" destId="{8198D45E-B4E8-4D40-9CA1-41E2B55EBB1D}" srcOrd="0" destOrd="0" presId="urn:microsoft.com/office/officeart/2005/8/layout/cycle7"/>
    <dgm:cxn modelId="{6B870732-360C-3241-A418-8810C4FADEEA}" type="presParOf" srcId="{8198D45E-B4E8-4D40-9CA1-41E2B55EBB1D}" destId="{DF152CDD-9883-2540-80A2-F2E2997CDF07}" srcOrd="0" destOrd="0" presId="urn:microsoft.com/office/officeart/2005/8/layout/cycle7"/>
    <dgm:cxn modelId="{5F51373F-E0C6-B649-8638-8C0921AC9857}" type="presParOf" srcId="{8198D45E-B4E8-4D40-9CA1-41E2B55EBB1D}" destId="{F84DCB68-0D5E-D343-A00F-5574D74D2FFB}" srcOrd="1" destOrd="0" presId="urn:microsoft.com/office/officeart/2005/8/layout/cycle7"/>
    <dgm:cxn modelId="{31D61B10-38C1-A944-AC97-011818A6A3A5}" type="presParOf" srcId="{F84DCB68-0D5E-D343-A00F-5574D74D2FFB}" destId="{C8C7994E-8907-9D4D-8B4A-F2BAEC1E2175}" srcOrd="0" destOrd="0" presId="urn:microsoft.com/office/officeart/2005/8/layout/cycle7"/>
    <dgm:cxn modelId="{6FE903C1-4EFE-3B42-A9A6-B13AAAE0CBBE}" type="presParOf" srcId="{8198D45E-B4E8-4D40-9CA1-41E2B55EBB1D}" destId="{6B5BA65C-BA76-4E42-8A10-4A9D563871E2}" srcOrd="2" destOrd="0" presId="urn:microsoft.com/office/officeart/2005/8/layout/cycle7"/>
    <dgm:cxn modelId="{83D8D174-A490-AD4C-AEA5-BEDC54388DB7}" type="presParOf" srcId="{8198D45E-B4E8-4D40-9CA1-41E2B55EBB1D}" destId="{4BC439F3-061C-9541-BAF5-C5033B989C94}" srcOrd="3" destOrd="0" presId="urn:microsoft.com/office/officeart/2005/8/layout/cycle7"/>
    <dgm:cxn modelId="{E402CD4B-EFE0-184D-ADD9-4EA278B59DE7}" type="presParOf" srcId="{4BC439F3-061C-9541-BAF5-C5033B989C94}" destId="{BB0267FF-CABF-0F4D-BB7A-35F8BD360067}" srcOrd="0" destOrd="0" presId="urn:microsoft.com/office/officeart/2005/8/layout/cycle7"/>
    <dgm:cxn modelId="{59319EF8-6D79-9944-8B28-4111B89140DF}" type="presParOf" srcId="{8198D45E-B4E8-4D40-9CA1-41E2B55EBB1D}" destId="{B1F6C5F9-4794-AC44-81B8-5FE814D4AE3B}" srcOrd="4" destOrd="0" presId="urn:microsoft.com/office/officeart/2005/8/layout/cycle7"/>
    <dgm:cxn modelId="{E9CD8A67-AC8D-D444-BAD8-050D52406D1F}" type="presParOf" srcId="{8198D45E-B4E8-4D40-9CA1-41E2B55EBB1D}" destId="{E8D89AEA-4937-4043-8F90-CD50FF6254F0}" srcOrd="5" destOrd="0" presId="urn:microsoft.com/office/officeart/2005/8/layout/cycle7"/>
    <dgm:cxn modelId="{0B43ABC5-EE74-3A47-B81B-EF0C12A6838E}" type="presParOf" srcId="{E8D89AEA-4937-4043-8F90-CD50FF6254F0}" destId="{EA0009F1-FD81-B341-9F9B-A6086DFE938F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366D8F-2B32-4741-B846-17546371B5CE}">
      <dsp:nvSpPr>
        <dsp:cNvPr id="0" name=""/>
        <dsp:cNvSpPr/>
      </dsp:nvSpPr>
      <dsp:spPr>
        <a:xfrm>
          <a:off x="0" y="9719"/>
          <a:ext cx="7299158" cy="603719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0.</a:t>
          </a:r>
          <a:r>
            <a:rPr lang="zh-CN" altLang="en-US" sz="2400" kern="1200" dirty="0" smtClean="0"/>
            <a:t> 什么是可靠性的实用式说明</a:t>
          </a:r>
          <a:endParaRPr lang="zh-CN" altLang="en-US" sz="2400" kern="1200" dirty="0"/>
        </a:p>
      </dsp:txBody>
      <dsp:txXfrm>
        <a:off x="29471" y="39190"/>
        <a:ext cx="7240216" cy="544777"/>
      </dsp:txXfrm>
    </dsp:sp>
    <dsp:sp modelId="{009EA206-6EC6-FE4E-BC3E-A4779BBED9BA}">
      <dsp:nvSpPr>
        <dsp:cNvPr id="0" name=""/>
        <dsp:cNvSpPr/>
      </dsp:nvSpPr>
      <dsp:spPr>
        <a:xfrm>
          <a:off x="0" y="682559"/>
          <a:ext cx="7299158" cy="603719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1.</a:t>
          </a:r>
          <a:r>
            <a:rPr lang="zh-CN" altLang="en-US" sz="2400" kern="1200" dirty="0" smtClean="0"/>
            <a:t> 可靠性设计 </a:t>
          </a:r>
          <a:r>
            <a:rPr lang="en-US" altLang="zh-CN" sz="2400" kern="1200" dirty="0" smtClean="0"/>
            <a:t>-</a:t>
          </a:r>
          <a:r>
            <a:rPr lang="zh-CN" altLang="en-US" sz="2400" kern="1200" dirty="0" smtClean="0"/>
            <a:t> 基本</a:t>
          </a:r>
          <a:endParaRPr lang="zh-CN" altLang="en-US" sz="2400" kern="1200" dirty="0"/>
        </a:p>
      </dsp:txBody>
      <dsp:txXfrm>
        <a:off x="29471" y="712030"/>
        <a:ext cx="7240216" cy="544777"/>
      </dsp:txXfrm>
    </dsp:sp>
    <dsp:sp modelId="{07D53BB4-1700-924C-9821-A242740F5022}">
      <dsp:nvSpPr>
        <dsp:cNvPr id="0" name=""/>
        <dsp:cNvSpPr/>
      </dsp:nvSpPr>
      <dsp:spPr>
        <a:xfrm>
          <a:off x="0" y="1286279"/>
          <a:ext cx="7299158" cy="13910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748" tIns="30480" rIns="170688" bIns="30480" numCol="1" spcCol="1270" anchor="t" anchorCtr="0">
          <a:noAutofit/>
        </a:bodyPr>
        <a:lstStyle/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1900" kern="1200" dirty="0" smtClean="0"/>
            <a:t>日志</a:t>
          </a:r>
          <a:endParaRPr lang="zh-CN" altLang="en-US" sz="1900" kern="1200" dirty="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1900" kern="1200" dirty="0" smtClean="0"/>
            <a:t>异常</a:t>
          </a:r>
          <a:endParaRPr lang="zh-CN" altLang="en-US" sz="1900" kern="1200" dirty="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1900" kern="1200" dirty="0" smtClean="0"/>
            <a:t>配置</a:t>
          </a:r>
          <a:endParaRPr lang="zh-CN" altLang="en-US" sz="1900" kern="1200" dirty="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1900" kern="1200" dirty="0" smtClean="0"/>
            <a:t>建模</a:t>
          </a:r>
          <a:endParaRPr lang="zh-CN" altLang="en-US" sz="1900" kern="1200" dirty="0"/>
        </a:p>
      </dsp:txBody>
      <dsp:txXfrm>
        <a:off x="0" y="1286279"/>
        <a:ext cx="7299158" cy="1391040"/>
      </dsp:txXfrm>
    </dsp:sp>
    <dsp:sp modelId="{EB8B830C-854B-7544-A290-4EBCA98B60D4}">
      <dsp:nvSpPr>
        <dsp:cNvPr id="0" name=""/>
        <dsp:cNvSpPr/>
      </dsp:nvSpPr>
      <dsp:spPr>
        <a:xfrm>
          <a:off x="0" y="2677319"/>
          <a:ext cx="7299158" cy="603719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2.</a:t>
          </a:r>
          <a:r>
            <a:rPr lang="zh-CN" altLang="en-US" sz="2400" kern="1200" dirty="0" smtClean="0"/>
            <a:t> 可靠性设计 </a:t>
          </a:r>
          <a:r>
            <a:rPr lang="en-US" altLang="zh-CN" sz="2400" kern="1200" dirty="0" smtClean="0"/>
            <a:t>-</a:t>
          </a:r>
          <a:r>
            <a:rPr lang="zh-CN" altLang="en-US" sz="2400" kern="1200" dirty="0" smtClean="0"/>
            <a:t> 关于控制</a:t>
          </a:r>
          <a:endParaRPr lang="zh-CN" altLang="en-US" sz="2400" kern="1200" dirty="0"/>
        </a:p>
      </dsp:txBody>
      <dsp:txXfrm>
        <a:off x="29471" y="2706790"/>
        <a:ext cx="7240216" cy="544777"/>
      </dsp:txXfrm>
    </dsp:sp>
    <dsp:sp modelId="{E6708167-FACA-4944-9C88-346FF6C2C65E}">
      <dsp:nvSpPr>
        <dsp:cNvPr id="0" name=""/>
        <dsp:cNvSpPr/>
      </dsp:nvSpPr>
      <dsp:spPr>
        <a:xfrm>
          <a:off x="0" y="3281039"/>
          <a:ext cx="7299158" cy="1043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1748" tIns="30480" rIns="170688" bIns="30480" numCol="1" spcCol="1270" anchor="t" anchorCtr="0">
          <a:noAutofit/>
        </a:bodyPr>
        <a:lstStyle/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1900" kern="1200" smtClean="0"/>
            <a:t>容错</a:t>
          </a:r>
          <a:endParaRPr lang="zh-CN" altLang="en-US" sz="1900" kern="120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1900" kern="1200" smtClean="0"/>
            <a:t>设置资源上限</a:t>
          </a:r>
          <a:endParaRPr lang="zh-CN" altLang="en-US" sz="1900" kern="1200"/>
        </a:p>
        <a:p>
          <a:pPr marL="171450" lvl="1" indent="-171450" algn="l" defTabSz="8445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zh-CN" altLang="en-US" sz="1900" kern="1200" smtClean="0"/>
            <a:t>边界检查</a:t>
          </a:r>
          <a:endParaRPr lang="zh-CN" altLang="en-US" sz="1900" kern="1200"/>
        </a:p>
      </dsp:txBody>
      <dsp:txXfrm>
        <a:off x="0" y="3281039"/>
        <a:ext cx="7299158" cy="1043280"/>
      </dsp:txXfrm>
    </dsp:sp>
    <dsp:sp modelId="{73D67E4B-EF35-9C4D-83A7-05D5508E59AD}">
      <dsp:nvSpPr>
        <dsp:cNvPr id="0" name=""/>
        <dsp:cNvSpPr/>
      </dsp:nvSpPr>
      <dsp:spPr>
        <a:xfrm>
          <a:off x="0" y="4324320"/>
          <a:ext cx="7299158" cy="60371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5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5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5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5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5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3.</a:t>
          </a:r>
          <a:r>
            <a:rPr lang="zh-CN" altLang="en-US" sz="2400" kern="1200" dirty="0" smtClean="0"/>
            <a:t> 可靠性设计 </a:t>
          </a:r>
          <a:r>
            <a:rPr lang="en-US" altLang="zh-CN" sz="2400" kern="1200" dirty="0" smtClean="0"/>
            <a:t>-</a:t>
          </a:r>
          <a:r>
            <a:rPr lang="zh-CN" altLang="en-US" sz="2400" kern="1200" dirty="0" smtClean="0"/>
            <a:t> 意识</a:t>
          </a:r>
          <a:r>
            <a:rPr lang="en-US" altLang="zh-CN" sz="2400" kern="1200" dirty="0" smtClean="0"/>
            <a:t>&amp;</a:t>
          </a:r>
          <a:r>
            <a:rPr lang="zh-CN" altLang="en-US" sz="2400" kern="1200" dirty="0" smtClean="0"/>
            <a:t>习惯</a:t>
          </a:r>
          <a:endParaRPr lang="zh-CN" altLang="en-US" sz="2400" kern="1200" dirty="0"/>
        </a:p>
      </dsp:txBody>
      <dsp:txXfrm>
        <a:off x="29471" y="4353791"/>
        <a:ext cx="7240216" cy="5447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884992"/>
          <a:ext cx="10972800" cy="98104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900" kern="1200" smtClean="0"/>
            <a:t>在出错时，日志中包含尽量多的有用上下文信息</a:t>
          </a:r>
          <a:endParaRPr lang="zh-CN" altLang="en-US" sz="3900" kern="1200"/>
        </a:p>
      </dsp:txBody>
      <dsp:txXfrm>
        <a:off x="47891" y="932883"/>
        <a:ext cx="10877018" cy="885263"/>
      </dsp:txXfrm>
    </dsp:sp>
    <dsp:sp modelId="{5AFE17B9-8379-A54A-9C59-3B2BB857C97E}">
      <dsp:nvSpPr>
        <dsp:cNvPr id="0" name=""/>
        <dsp:cNvSpPr/>
      </dsp:nvSpPr>
      <dsp:spPr>
        <a:xfrm>
          <a:off x="0" y="1978357"/>
          <a:ext cx="10972800" cy="981045"/>
        </a:xfrm>
        <a:prstGeom prst="roundRect">
          <a:avLst/>
        </a:prstGeom>
        <a:gradFill rotWithShape="0">
          <a:gsLst>
            <a:gs pos="0">
              <a:schemeClr val="accent3">
                <a:hueOff val="5625133"/>
                <a:satOff val="-8440"/>
                <a:lumOff val="-1373"/>
                <a:alphaOff val="0"/>
                <a:shade val="63000"/>
              </a:schemeClr>
            </a:gs>
            <a:gs pos="30000">
              <a:schemeClr val="accent3">
                <a:hueOff val="5625133"/>
                <a:satOff val="-8440"/>
                <a:lumOff val="-1373"/>
                <a:alphaOff val="0"/>
                <a:shade val="90000"/>
                <a:satMod val="110000"/>
              </a:schemeClr>
            </a:gs>
            <a:gs pos="45000">
              <a:schemeClr val="accent3">
                <a:hueOff val="5625133"/>
                <a:satOff val="-8440"/>
                <a:lumOff val="-1373"/>
                <a:alphaOff val="0"/>
                <a:shade val="100000"/>
                <a:satMod val="118000"/>
              </a:schemeClr>
            </a:gs>
            <a:gs pos="55000">
              <a:schemeClr val="accent3">
                <a:hueOff val="5625133"/>
                <a:satOff val="-8440"/>
                <a:lumOff val="-1373"/>
                <a:alphaOff val="0"/>
                <a:shade val="100000"/>
                <a:satMod val="118000"/>
              </a:schemeClr>
            </a:gs>
            <a:gs pos="73000">
              <a:schemeClr val="accent3">
                <a:hueOff val="5625133"/>
                <a:satOff val="-8440"/>
                <a:lumOff val="-1373"/>
                <a:alphaOff val="0"/>
                <a:shade val="90000"/>
                <a:satMod val="110000"/>
              </a:schemeClr>
            </a:gs>
            <a:gs pos="100000">
              <a:schemeClr val="accent3">
                <a:hueOff val="5625133"/>
                <a:satOff val="-8440"/>
                <a:lumOff val="-1373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5625133"/>
              <a:satOff val="-8440"/>
              <a:lumOff val="-1373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900" kern="1200" smtClean="0"/>
            <a:t>明确日志级别的含义</a:t>
          </a:r>
          <a:endParaRPr lang="zh-CN" altLang="en-US" sz="3900" kern="1200"/>
        </a:p>
      </dsp:txBody>
      <dsp:txXfrm>
        <a:off x="47891" y="2026248"/>
        <a:ext cx="10877018" cy="885263"/>
      </dsp:txXfrm>
    </dsp:sp>
    <dsp:sp modelId="{E60A60A2-E58B-3646-BC81-D1815A37B503}">
      <dsp:nvSpPr>
        <dsp:cNvPr id="0" name=""/>
        <dsp:cNvSpPr/>
      </dsp:nvSpPr>
      <dsp:spPr>
        <a:xfrm>
          <a:off x="0" y="3071722"/>
          <a:ext cx="10972800" cy="981045"/>
        </a:xfrm>
        <a:prstGeom prst="roundRect">
          <a:avLst/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6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6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6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6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6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lvl="0" algn="l" defTabSz="17335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900" kern="1200" smtClean="0"/>
            <a:t>同一原因不要引起多次重复记录</a:t>
          </a:r>
          <a:endParaRPr lang="zh-CN" altLang="en-US" sz="3900" kern="1200"/>
        </a:p>
      </dsp:txBody>
      <dsp:txXfrm>
        <a:off x="47891" y="3119613"/>
        <a:ext cx="10877018" cy="88526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575549"/>
          <a:ext cx="10972800" cy="128290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lvl="0" algn="l" defTabSz="2266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100" kern="1200" dirty="0" smtClean="0"/>
            <a:t>明确约定 术语的含义 以及 所在领域</a:t>
          </a:r>
          <a:endParaRPr lang="zh-CN" altLang="en-US" sz="5100" kern="1200" dirty="0"/>
        </a:p>
      </dsp:txBody>
      <dsp:txXfrm>
        <a:off x="62626" y="638175"/>
        <a:ext cx="10847548" cy="1157652"/>
      </dsp:txXfrm>
    </dsp:sp>
    <dsp:sp modelId="{5AFE17B9-8379-A54A-9C59-3B2BB857C97E}">
      <dsp:nvSpPr>
        <dsp:cNvPr id="0" name=""/>
        <dsp:cNvSpPr/>
      </dsp:nvSpPr>
      <dsp:spPr>
        <a:xfrm>
          <a:off x="0" y="2005334"/>
          <a:ext cx="10972800" cy="1282904"/>
        </a:xfrm>
        <a:prstGeom prst="roundRect">
          <a:avLst/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6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6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6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6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6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lvl="0" algn="l" defTabSz="2266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100" kern="1200" dirty="0" smtClean="0"/>
            <a:t>贯通使用一个模型，避免转换</a:t>
          </a:r>
          <a:endParaRPr lang="zh-CN" altLang="en-US" sz="5100" kern="1200" dirty="0"/>
        </a:p>
      </dsp:txBody>
      <dsp:txXfrm>
        <a:off x="62626" y="2067960"/>
        <a:ext cx="10847548" cy="115765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19844"/>
          <a:ext cx="10972800" cy="880424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500" kern="1200" dirty="0" smtClean="0"/>
            <a:t>什么时候不容错？</a:t>
          </a:r>
          <a:endParaRPr lang="zh-CN" altLang="en-US" sz="3500" kern="1200" dirty="0"/>
        </a:p>
      </dsp:txBody>
      <dsp:txXfrm>
        <a:off x="42979" y="62823"/>
        <a:ext cx="10886842" cy="794466"/>
      </dsp:txXfrm>
    </dsp:sp>
    <dsp:sp modelId="{5AFE17B9-8379-A54A-9C59-3B2BB857C97E}">
      <dsp:nvSpPr>
        <dsp:cNvPr id="0" name=""/>
        <dsp:cNvSpPr/>
      </dsp:nvSpPr>
      <dsp:spPr>
        <a:xfrm>
          <a:off x="0" y="1001069"/>
          <a:ext cx="10972800" cy="880424"/>
        </a:xfrm>
        <a:prstGeom prst="roundRect">
          <a:avLst/>
        </a:prstGeom>
        <a:gradFill rotWithShape="0">
          <a:gsLst>
            <a:gs pos="0">
              <a:schemeClr val="accent3">
                <a:hueOff val="3750089"/>
                <a:satOff val="-5627"/>
                <a:lumOff val="-915"/>
                <a:alphaOff val="0"/>
                <a:shade val="63000"/>
              </a:schemeClr>
            </a:gs>
            <a:gs pos="30000">
              <a:schemeClr val="accent3">
                <a:hueOff val="3750089"/>
                <a:satOff val="-5627"/>
                <a:lumOff val="-915"/>
                <a:alphaOff val="0"/>
                <a:shade val="90000"/>
                <a:satMod val="110000"/>
              </a:schemeClr>
            </a:gs>
            <a:gs pos="45000">
              <a:schemeClr val="accent3">
                <a:hueOff val="3750089"/>
                <a:satOff val="-5627"/>
                <a:lumOff val="-915"/>
                <a:alphaOff val="0"/>
                <a:shade val="100000"/>
                <a:satMod val="118000"/>
              </a:schemeClr>
            </a:gs>
            <a:gs pos="55000">
              <a:schemeClr val="accent3">
                <a:hueOff val="3750089"/>
                <a:satOff val="-5627"/>
                <a:lumOff val="-915"/>
                <a:alphaOff val="0"/>
                <a:shade val="100000"/>
                <a:satMod val="118000"/>
              </a:schemeClr>
            </a:gs>
            <a:gs pos="73000">
              <a:schemeClr val="accent3">
                <a:hueOff val="3750089"/>
                <a:satOff val="-5627"/>
                <a:lumOff val="-915"/>
                <a:alphaOff val="0"/>
                <a:shade val="90000"/>
                <a:satMod val="110000"/>
              </a:schemeClr>
            </a:gs>
            <a:gs pos="100000">
              <a:schemeClr val="accent3">
                <a:hueOff val="3750089"/>
                <a:satOff val="-5627"/>
                <a:lumOff val="-91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3750089"/>
              <a:satOff val="-5627"/>
              <a:lumOff val="-91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500" kern="1200" dirty="0" smtClean="0"/>
            <a:t>区分出 主流程</a:t>
          </a:r>
          <a:r>
            <a:rPr lang="en-US" altLang="en-US" sz="3500" kern="1200" dirty="0" smtClean="0"/>
            <a:t>/</a:t>
          </a:r>
          <a:r>
            <a:rPr lang="zh-CN" altLang="en-US" sz="3500" kern="1200" dirty="0" smtClean="0"/>
            <a:t>关键路径</a:t>
          </a:r>
          <a:endParaRPr lang="zh-CN" altLang="en-US" sz="3500" kern="1200" dirty="0"/>
        </a:p>
      </dsp:txBody>
      <dsp:txXfrm>
        <a:off x="42979" y="1044048"/>
        <a:ext cx="10886842" cy="794466"/>
      </dsp:txXfrm>
    </dsp:sp>
    <dsp:sp modelId="{E942D9A9-2424-2345-B4B2-883460DF5494}">
      <dsp:nvSpPr>
        <dsp:cNvPr id="0" name=""/>
        <dsp:cNvSpPr/>
      </dsp:nvSpPr>
      <dsp:spPr>
        <a:xfrm>
          <a:off x="0" y="1982294"/>
          <a:ext cx="10972800" cy="880424"/>
        </a:xfrm>
        <a:prstGeom prst="roundRect">
          <a:avLst/>
        </a:prstGeom>
        <a:gradFill rotWithShape="0">
          <a:gsLst>
            <a:gs pos="0">
              <a:schemeClr val="accent3">
                <a:hueOff val="7500177"/>
                <a:satOff val="-11253"/>
                <a:lumOff val="-1830"/>
                <a:alphaOff val="0"/>
                <a:shade val="63000"/>
              </a:schemeClr>
            </a:gs>
            <a:gs pos="30000">
              <a:schemeClr val="accent3">
                <a:hueOff val="7500177"/>
                <a:satOff val="-11253"/>
                <a:lumOff val="-1830"/>
                <a:alphaOff val="0"/>
                <a:shade val="90000"/>
                <a:satMod val="110000"/>
              </a:schemeClr>
            </a:gs>
            <a:gs pos="45000">
              <a:schemeClr val="accent3">
                <a:hueOff val="7500177"/>
                <a:satOff val="-11253"/>
                <a:lumOff val="-1830"/>
                <a:alphaOff val="0"/>
                <a:shade val="100000"/>
                <a:satMod val="118000"/>
              </a:schemeClr>
            </a:gs>
            <a:gs pos="55000">
              <a:schemeClr val="accent3">
                <a:hueOff val="7500177"/>
                <a:satOff val="-11253"/>
                <a:lumOff val="-1830"/>
                <a:alphaOff val="0"/>
                <a:shade val="100000"/>
                <a:satMod val="118000"/>
              </a:schemeClr>
            </a:gs>
            <a:gs pos="73000">
              <a:schemeClr val="accent3">
                <a:hueOff val="7500177"/>
                <a:satOff val="-11253"/>
                <a:lumOff val="-1830"/>
                <a:alphaOff val="0"/>
                <a:shade val="90000"/>
                <a:satMod val="110000"/>
              </a:schemeClr>
            </a:gs>
            <a:gs pos="100000">
              <a:schemeClr val="accent3">
                <a:hueOff val="7500177"/>
                <a:satOff val="-11253"/>
                <a:lumOff val="-183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7500177"/>
              <a:satOff val="-11253"/>
              <a:lumOff val="-183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500" kern="1200" dirty="0" smtClean="0"/>
            <a:t>区分出 依赖外部的关键数据</a:t>
          </a:r>
          <a:endParaRPr lang="zh-CN" altLang="en-US" sz="3500" kern="1200" dirty="0"/>
        </a:p>
      </dsp:txBody>
      <dsp:txXfrm>
        <a:off x="42979" y="2025273"/>
        <a:ext cx="10886842" cy="794466"/>
      </dsp:txXfrm>
    </dsp:sp>
    <dsp:sp modelId="{DBCF315D-3773-0040-A2BD-FD78F37DE3AB}">
      <dsp:nvSpPr>
        <dsp:cNvPr id="0" name=""/>
        <dsp:cNvSpPr/>
      </dsp:nvSpPr>
      <dsp:spPr>
        <a:xfrm>
          <a:off x="0" y="2963519"/>
          <a:ext cx="10972800" cy="880424"/>
        </a:xfrm>
        <a:prstGeom prst="roundRect">
          <a:avLst/>
        </a:prstGeom>
        <a:gradFill rotWithShape="0">
          <a:gsLst>
            <a:gs pos="0">
              <a:schemeClr val="accent3">
                <a:hueOff val="11250266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6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6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6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6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6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6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500" kern="1200" dirty="0" smtClean="0"/>
            <a:t>区分 可靠操作和不可靠操作</a:t>
          </a:r>
          <a:endParaRPr lang="zh-CN" altLang="en-US" sz="3500" kern="1200" dirty="0"/>
        </a:p>
      </dsp:txBody>
      <dsp:txXfrm>
        <a:off x="42979" y="3006498"/>
        <a:ext cx="10886842" cy="79446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52CDD-9883-2540-80A2-F2E2997CDF07}">
      <dsp:nvSpPr>
        <dsp:cNvPr id="0" name=""/>
        <dsp:cNvSpPr/>
      </dsp:nvSpPr>
      <dsp:spPr>
        <a:xfrm>
          <a:off x="1859322" y="381452"/>
          <a:ext cx="2249837" cy="11249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kumimoji="1" lang="zh-CN" altLang="en-US" sz="2400" kern="1200" dirty="0" smtClean="0"/>
            <a:t>服役生命</a:t>
          </a:r>
          <a:endParaRPr kumimoji="1" lang="en-US" altLang="zh-CN" sz="2400" kern="1200" dirty="0" smtClean="0"/>
        </a:p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Service</a:t>
          </a:r>
          <a:r>
            <a:rPr lang="zh-CN" altLang="en-US" sz="2400" kern="1200" dirty="0" smtClean="0"/>
            <a:t> </a:t>
          </a:r>
          <a:r>
            <a:rPr lang="en-US" altLang="zh-CN" sz="2400" kern="1200" dirty="0" smtClean="0"/>
            <a:t>Time</a:t>
          </a:r>
          <a:endParaRPr lang="zh-CN" altLang="en-US" sz="2400" kern="1200" dirty="0"/>
        </a:p>
      </dsp:txBody>
      <dsp:txXfrm>
        <a:off x="1892270" y="414400"/>
        <a:ext cx="2183941" cy="1059022"/>
      </dsp:txXfrm>
    </dsp:sp>
    <dsp:sp modelId="{F84DCB68-0D5E-D343-A00F-5574D74D2FFB}">
      <dsp:nvSpPr>
        <dsp:cNvPr id="0" name=""/>
        <dsp:cNvSpPr/>
      </dsp:nvSpPr>
      <dsp:spPr>
        <a:xfrm rot="3600000">
          <a:off x="3326606" y="2356616"/>
          <a:ext cx="1173834" cy="393721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3444722" y="2435360"/>
        <a:ext cx="937602" cy="236233"/>
      </dsp:txXfrm>
    </dsp:sp>
    <dsp:sp modelId="{6B5BA65C-BA76-4E42-8A10-4A9D563871E2}">
      <dsp:nvSpPr>
        <dsp:cNvPr id="0" name=""/>
        <dsp:cNvSpPr/>
      </dsp:nvSpPr>
      <dsp:spPr>
        <a:xfrm>
          <a:off x="3717887" y="3600583"/>
          <a:ext cx="2249837" cy="11249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代码基大小</a:t>
          </a:r>
          <a:endParaRPr lang="en-US" altLang="zh-CN" sz="2400" kern="1200" dirty="0" smtClean="0"/>
        </a:p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Code</a:t>
          </a:r>
          <a:r>
            <a:rPr lang="en-US" altLang="zh-CN" sz="2400" kern="1200" baseline="0" dirty="0" smtClean="0"/>
            <a:t>base</a:t>
          </a:r>
          <a:r>
            <a:rPr lang="zh-CN" altLang="en-US" sz="2400" kern="1200" baseline="0" dirty="0" smtClean="0"/>
            <a:t> </a:t>
          </a:r>
          <a:r>
            <a:rPr lang="en-US" altLang="zh-CN" sz="2400" kern="1200" baseline="0" dirty="0" smtClean="0"/>
            <a:t>Size</a:t>
          </a:r>
          <a:endParaRPr lang="zh-CN" altLang="en-US" sz="2400" kern="1200" dirty="0"/>
        </a:p>
      </dsp:txBody>
      <dsp:txXfrm>
        <a:off x="3750835" y="3633531"/>
        <a:ext cx="2183941" cy="1059022"/>
      </dsp:txXfrm>
    </dsp:sp>
    <dsp:sp modelId="{4BC439F3-061C-9541-BAF5-C5033B989C94}">
      <dsp:nvSpPr>
        <dsp:cNvPr id="0" name=""/>
        <dsp:cNvSpPr/>
      </dsp:nvSpPr>
      <dsp:spPr>
        <a:xfrm rot="10800000">
          <a:off x="2397323" y="3966181"/>
          <a:ext cx="1173834" cy="393721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 rot="10800000">
        <a:off x="2515439" y="4044925"/>
        <a:ext cx="937602" cy="236233"/>
      </dsp:txXfrm>
    </dsp:sp>
    <dsp:sp modelId="{B1F6C5F9-4794-AC44-81B8-5FE814D4AE3B}">
      <dsp:nvSpPr>
        <dsp:cNvPr id="0" name=""/>
        <dsp:cNvSpPr/>
      </dsp:nvSpPr>
      <dsp:spPr>
        <a:xfrm>
          <a:off x="756" y="3600583"/>
          <a:ext cx="2249837" cy="11249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使用范围</a:t>
          </a:r>
          <a:endParaRPr lang="en-US" altLang="zh-CN" sz="2400" kern="1200" dirty="0" smtClean="0"/>
        </a:p>
        <a:p>
          <a:pPr lvl="0" algn="ctr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Applying Scope</a:t>
          </a:r>
        </a:p>
      </dsp:txBody>
      <dsp:txXfrm>
        <a:off x="33704" y="3633531"/>
        <a:ext cx="2183941" cy="1059022"/>
      </dsp:txXfrm>
    </dsp:sp>
    <dsp:sp modelId="{E8D89AEA-4937-4043-8F90-CD50FF6254F0}">
      <dsp:nvSpPr>
        <dsp:cNvPr id="0" name=""/>
        <dsp:cNvSpPr/>
      </dsp:nvSpPr>
      <dsp:spPr>
        <a:xfrm rot="18000000">
          <a:off x="1468040" y="2356616"/>
          <a:ext cx="1173834" cy="393721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kern="1200"/>
        </a:p>
      </dsp:txBody>
      <dsp:txXfrm>
        <a:off x="1586156" y="2435360"/>
        <a:ext cx="937602" cy="2362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277C69-81E9-D246-9FC7-11037F662081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47BEE4-5389-E445-9267-8892EE6212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8795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3872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7355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2760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我已经不能想象，如果没有</a:t>
            </a:r>
            <a:r>
              <a:rPr kumimoji="1" lang="en-US" altLang="zh-CN" dirty="0" smtClean="0"/>
              <a:t>URL</a:t>
            </a:r>
            <a:r>
              <a:rPr kumimoji="1" lang="zh-CN" altLang="en-US" dirty="0" smtClean="0"/>
              <a:t>这样的建模，配置的表达会是多么繁琐的事！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46461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7325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625600" y="5124451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189" indent="0" algn="ctr">
              <a:buNone/>
            </a:lvl2pPr>
            <a:lvl3pPr marL="914377" indent="0" algn="ctr">
              <a:buNone/>
            </a:lvl3pPr>
            <a:lvl4pPr marL="1371566" indent="0" algn="ctr">
              <a:buNone/>
            </a:lvl4pPr>
            <a:lvl5pPr marL="1828754" indent="0" algn="ctr">
              <a:buNone/>
            </a:lvl5pPr>
            <a:lvl6pPr marL="2285943" indent="0" algn="ctr">
              <a:buNone/>
            </a:lvl6pPr>
            <a:lvl7pPr marL="2743131" indent="0" algn="ctr">
              <a:buNone/>
            </a:lvl7pPr>
            <a:lvl8pPr marL="3200320" indent="0" algn="ctr">
              <a:buNone/>
            </a:lvl8pPr>
            <a:lvl9pPr marL="3657509" indent="0" algn="ctr">
              <a:buNone/>
            </a:lvl9pPr>
          </a:lstStyle>
          <a:p>
            <a:r>
              <a:rPr kumimoji="0" lang="zh-CN" altLang="en-US" dirty="0" smtClean="0"/>
              <a:t>单击此处编辑母版副标题样式</a:t>
            </a:r>
            <a:endParaRPr kumimoji="0" lang="en-US" dirty="0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3" name="矩形 32"/>
          <p:cNvSpPr/>
          <p:nvPr/>
        </p:nvSpPr>
        <p:spPr>
          <a:xfrm>
            <a:off x="1219200" y="5048251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2" name="矩形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矩形 31"/>
          <p:cNvSpPr/>
          <p:nvPr/>
        </p:nvSpPr>
        <p:spPr>
          <a:xfrm>
            <a:off x="1219200" y="5048251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92834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9972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直接连接符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8" name="等腰三角形 7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1917574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199339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矩形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10097009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627651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6197602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91926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2146716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5" name="直接连接符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2138525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zh-CN" altLang="en-US" dirty="0" smtClean="0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8432800" y="1219202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2" name="内容占位符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二级</a:t>
            </a:r>
          </a:p>
          <a:p>
            <a:pPr lvl="2" eaLnBrk="1" latinLnBrk="0" hangingPunct="1"/>
            <a:r>
              <a:rPr lang="zh-CN" altLang="en-US" smtClean="0"/>
              <a:t>三级</a:t>
            </a:r>
          </a:p>
          <a:p>
            <a:pPr lvl="3" eaLnBrk="1" latinLnBrk="0" hangingPunct="1"/>
            <a:r>
              <a:rPr lang="zh-CN" altLang="en-US" smtClean="0"/>
              <a:t>四级</a:t>
            </a:r>
          </a:p>
          <a:p>
            <a:pPr lvl="4" eaLnBrk="1" latinLnBrk="0" hangingPunct="1"/>
            <a:r>
              <a:rPr lang="zh-CN" altLang="en-US" smtClean="0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915543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zh-CN" altLang="en-US" smtClean="0"/>
              <a:t>将图片拖动到占位符，或单击添加图标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矩形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1618689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zh-CN" altLang="en-US" dirty="0" smtClean="0"/>
              <a:t>单击此处编辑母版标题样式</a:t>
            </a:r>
            <a:endParaRPr kumimoji="0" 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dirty="0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dirty="0" smtClean="0"/>
              <a:t>第二级</a:t>
            </a:r>
          </a:p>
          <a:p>
            <a:pPr lvl="2" eaLnBrk="1" latinLnBrk="0" hangingPunct="1"/>
            <a:r>
              <a:rPr kumimoji="0" lang="zh-CN" altLang="en-US" dirty="0" smtClean="0"/>
              <a:t>第三级</a:t>
            </a:r>
          </a:p>
          <a:p>
            <a:pPr lvl="3" eaLnBrk="1" latinLnBrk="0" hangingPunct="1"/>
            <a:r>
              <a:rPr kumimoji="0" lang="zh-CN" altLang="en-US" dirty="0" smtClean="0"/>
              <a:t>第四级</a:t>
            </a:r>
          </a:p>
          <a:p>
            <a:pPr lvl="4" eaLnBrk="1" latinLnBrk="0" hangingPunct="1"/>
            <a:r>
              <a:rPr kumimoji="0" lang="zh-CN" altLang="en-US" dirty="0" smtClean="0"/>
              <a:t>第五级</a:t>
            </a:r>
            <a:endParaRPr kumimoji="0" lang="en-US" dirty="0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8534400" y="6356351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36D61DF-027B-AB4F-8224-D11FD1F1D387}" type="datetimeFigureOut">
              <a:rPr kumimoji="1" lang="zh-CN" altLang="en-US" smtClean="0"/>
              <a:t>2017/8/13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3864864" y="6356351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6864" y="6356351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25DD29F9-76FD-AA4A-9709-30F12A074963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28" name="直接连接符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29" name="直接连接符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10" name="等腰三角形 9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</p:spTree>
    <p:extLst>
      <p:ext uri="{BB962C8B-B14F-4D97-AF65-F5344CB8AC3E}">
        <p14:creationId xmlns:p14="http://schemas.microsoft.com/office/powerpoint/2010/main" val="56067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13" indent="-274313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26" indent="-274313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39" indent="-228594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53" indent="-228594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indent="-228594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879" indent="-182875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754" indent="-182875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30" indent="-182875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05" indent="-182875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oldratlee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ldratlee" TargetMode="External"/><Relationship Id="rId4" Type="http://schemas.openxmlformats.org/officeDocument/2006/relationships/hyperlink" Target="https://github.com/alibaba/transmittable-thread-local" TargetMode="External"/><Relationship Id="rId5" Type="http://schemas.openxmlformats.org/officeDocument/2006/relationships/hyperlink" Target="https://github.com/alibaba/java-dns-cache-manipulator" TargetMode="External"/><Relationship Id="rId6" Type="http://schemas.openxmlformats.org/officeDocument/2006/relationships/hyperlink" Target="https://github.com/oldratlee/translations" TargetMode="External"/><Relationship Id="rId7" Type="http://schemas.openxmlformats.org/officeDocument/2006/relationships/hyperlink" Target="https://github.com/alibaba/dubbo" TargetMode="External"/><Relationship Id="rId8" Type="http://schemas.openxmlformats.org/officeDocument/2006/relationships/image" Target="../media/image3.tiff"/><Relationship Id="rId9" Type="http://schemas.openxmlformats.org/officeDocument/2006/relationships/image" Target="../media/image4.tiff"/><Relationship Id="rId10" Type="http://schemas.openxmlformats.org/officeDocument/2006/relationships/image" Target="../media/image5.png"/><Relationship Id="rId11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4" Type="http://schemas.openxmlformats.org/officeDocument/2006/relationships/diagramLayout" Target="../diagrams/layout5.xml"/><Relationship Id="rId5" Type="http://schemas.openxmlformats.org/officeDocument/2006/relationships/diagramQuickStyle" Target="../diagrams/quickStyle5.xml"/><Relationship Id="rId6" Type="http://schemas.openxmlformats.org/officeDocument/2006/relationships/diagramColors" Target="../diagrams/colors5.xml"/><Relationship Id="rId7" Type="http://schemas.microsoft.com/office/2007/relationships/diagramDrawing" Target="../diagrams/drawing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5600" y="3604591"/>
            <a:ext cx="9144000" cy="1272209"/>
          </a:xfrm>
        </p:spPr>
        <p:txBody>
          <a:bodyPr>
            <a:normAutofit/>
          </a:bodyPr>
          <a:lstStyle/>
          <a:p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</a:rPr>
              <a:t>服</a:t>
            </a:r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务框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</a:rPr>
              <a:t>架</a:t>
            </a:r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Dubbo</a:t>
            </a:r>
            <a:r>
              <a:rPr kumimoji="1" lang="zh-CN" altLang="en-US" dirty="0" smtClean="0">
                <a:solidFill>
                  <a:schemeClr val="bg1">
                    <a:lumMod val="50000"/>
                  </a:schemeClr>
                </a:solidFill>
              </a:rPr>
              <a:t>中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zh-CN" altLang="en-US" dirty="0" smtClean="0"/>
              <a:t>软件可</a:t>
            </a:r>
            <a:r>
              <a:rPr kumimoji="1" lang="zh-CN" altLang="en-US" dirty="0"/>
              <a:t>靠性设</a:t>
            </a:r>
            <a:r>
              <a:rPr kumimoji="1" lang="zh-CN" altLang="en-US" dirty="0" smtClean="0"/>
              <a:t>计的实践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25600" y="5124450"/>
            <a:ext cx="9144000" cy="1550670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 </a:t>
            </a:r>
            <a:r>
              <a:rPr kumimoji="1" lang="zh-CN" altLang="en-US" dirty="0" smtClean="0"/>
              <a:t>李鼎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哲良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@</a:t>
            </a:r>
            <a:r>
              <a:rPr kumimoji="1" lang="en-US" altLang="zh-CN" dirty="0" smtClean="0">
                <a:hlinkClick r:id="rId2"/>
              </a:rPr>
              <a:t>oldratlee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smtClean="0">
                <a:solidFill>
                  <a:schemeClr val="bg1">
                    <a:lumMod val="50000"/>
                  </a:schemeClr>
                </a:solidFill>
              </a:rPr>
              <a:t>2017-08-12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29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a) </a:t>
            </a:r>
            <a:r>
              <a:rPr lang="zh-CN" altLang="en-US" dirty="0" smtClean="0"/>
              <a:t>在</a:t>
            </a:r>
            <a:r>
              <a:rPr lang="zh-CN" altLang="en-US" dirty="0"/>
              <a:t>出错时，日志中包含尽量多的有用上下文信息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US" altLang="zh-CN" dirty="0" smtClean="0"/>
          </a:p>
          <a:p>
            <a:r>
              <a:rPr lang="zh-CN" altLang="en-US" dirty="0" smtClean="0"/>
              <a:t>给</a:t>
            </a:r>
            <a:r>
              <a:rPr lang="zh-CN" altLang="en-US" dirty="0"/>
              <a:t>出的出错原因描述，要容易理解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尽</a:t>
            </a:r>
            <a:r>
              <a:rPr lang="zh-CN" altLang="en-US" dirty="0"/>
              <a:t>量在日志信息中给出排错和解决的方</a:t>
            </a:r>
            <a:r>
              <a:rPr lang="zh-CN" altLang="en-US" dirty="0" smtClean="0"/>
              <a:t>法</a:t>
            </a:r>
            <a:endParaRPr lang="en-US" altLang="zh-CN" dirty="0" smtClean="0"/>
          </a:p>
          <a:p>
            <a:pPr lvl="1"/>
            <a:r>
              <a:rPr lang="zh-CN" altLang="en-US" sz="2500" dirty="0"/>
              <a:t>如：线程池溢出，在异常信息中给出 命令</a:t>
            </a:r>
            <a:r>
              <a:rPr lang="en-US" altLang="zh-CN" sz="2500" dirty="0" err="1"/>
              <a:t>jstack</a:t>
            </a:r>
            <a:r>
              <a:rPr lang="en-US" altLang="zh-CN" sz="2500" dirty="0"/>
              <a:t> &lt;</a:t>
            </a:r>
            <a:r>
              <a:rPr lang="en-US" altLang="zh-CN" sz="2500" dirty="0" err="1"/>
              <a:t>pid</a:t>
            </a:r>
            <a:r>
              <a:rPr lang="en-US" altLang="zh-CN" sz="2500" dirty="0"/>
              <a:t>&gt;</a:t>
            </a:r>
          </a:p>
          <a:p>
            <a:pPr lvl="1"/>
            <a:r>
              <a:rPr lang="zh-CN" altLang="en-US" sz="2500" dirty="0"/>
              <a:t>可以排查线程</a:t>
            </a:r>
            <a:r>
              <a:rPr lang="en-US" altLang="zh-CN" sz="2500" dirty="0"/>
              <a:t>Hang</a:t>
            </a:r>
            <a:r>
              <a:rPr lang="zh-CN" altLang="en-US" sz="2500" dirty="0"/>
              <a:t>在什么操作上</a:t>
            </a:r>
            <a:endParaRPr lang="en-US" altLang="zh-CN" dirty="0" smtClean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329581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b) </a:t>
            </a:r>
            <a:r>
              <a:rPr lang="zh-CN" altLang="en-US" dirty="0" smtClean="0"/>
              <a:t>明</a:t>
            </a:r>
            <a:r>
              <a:rPr lang="zh-CN" altLang="en-US" dirty="0"/>
              <a:t>确日志级别的含义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/>
              <a:t>ERROR</a:t>
            </a:r>
            <a:r>
              <a:rPr lang="zh-CN" altLang="en-US" dirty="0"/>
              <a:t>：系统出错，需要立即处</a:t>
            </a:r>
            <a:r>
              <a:rPr lang="zh-CN" altLang="en-US" dirty="0" smtClean="0"/>
              <a:t>理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WARNING</a:t>
            </a:r>
            <a:r>
              <a:rPr lang="zh-CN" altLang="en-US" dirty="0"/>
              <a:t>：出错，但可以自行恢复（亚健康），可以不干</a:t>
            </a:r>
            <a:r>
              <a:rPr lang="zh-CN" altLang="en-US" dirty="0" smtClean="0"/>
              <a:t>预</a:t>
            </a:r>
            <a:endParaRPr lang="en-US" altLang="zh-CN" dirty="0" smtClean="0"/>
          </a:p>
          <a:p>
            <a:r>
              <a:rPr lang="zh-CN" altLang="en-US" dirty="0"/>
              <a:t>可以定期分析</a:t>
            </a:r>
            <a:r>
              <a:rPr lang="en-US" altLang="zh-CN" dirty="0"/>
              <a:t>WARNING</a:t>
            </a:r>
            <a:r>
              <a:rPr lang="zh-CN" altLang="en-US" dirty="0"/>
              <a:t>，了解系统亚健康程度和原因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385846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</a:t>
            </a:r>
            <a:r>
              <a:rPr lang="en-US" altLang="zh-CN" dirty="0" smtClean="0"/>
              <a:t>) </a:t>
            </a:r>
            <a:r>
              <a:rPr lang="zh-CN" altLang="en-US" dirty="0" smtClean="0"/>
              <a:t>同</a:t>
            </a:r>
            <a:r>
              <a:rPr lang="zh-CN" altLang="en-US" dirty="0"/>
              <a:t>一原因不要引起多次重复记录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zh-CN" dirty="0"/>
              <a:t>Provider</a:t>
            </a:r>
            <a:r>
              <a:rPr lang="zh-CN" altLang="en-US" dirty="0"/>
              <a:t>不可</a:t>
            </a:r>
            <a:r>
              <a:rPr lang="zh-CN" altLang="en-US" dirty="0" smtClean="0"/>
              <a:t>用，导</a:t>
            </a:r>
            <a:r>
              <a:rPr lang="zh-CN" altLang="en-US" dirty="0"/>
              <a:t>致每调一次都相同的</a:t>
            </a:r>
            <a:r>
              <a:rPr lang="en-US" altLang="zh-CN" dirty="0"/>
              <a:t>ERROR</a:t>
            </a:r>
            <a:r>
              <a:rPr lang="zh-CN" altLang="en-US" dirty="0"/>
              <a:t>日志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/>
              <a:t>这样做保证日志信息浓度，让排查</a:t>
            </a:r>
            <a:r>
              <a:rPr lang="en-US" altLang="zh-CN" dirty="0"/>
              <a:t>/</a:t>
            </a:r>
            <a:r>
              <a:rPr lang="zh-CN" altLang="en-US" dirty="0"/>
              <a:t>监控更有</a:t>
            </a:r>
            <a:r>
              <a:rPr lang="zh-CN" altLang="en-US" dirty="0" smtClean="0"/>
              <a:t>效</a:t>
            </a:r>
            <a:endParaRPr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在不影响 排查的情况下，避免对性能的影响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12619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5591" y="1219200"/>
            <a:ext cx="4366409" cy="327480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1.2 </a:t>
            </a:r>
            <a:r>
              <a:rPr lang="zh-CN" altLang="en-US" dirty="0" smtClean="0"/>
              <a:t>关于</a:t>
            </a:r>
            <a:r>
              <a:rPr lang="zh-CN" altLang="en-US" dirty="0"/>
              <a:t>异常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endParaRPr lang="en-US" altLang="zh-CN" dirty="0" smtClean="0"/>
          </a:p>
          <a:p>
            <a:pPr lvl="0"/>
            <a:endParaRPr lang="en-US" altLang="zh-CN" dirty="0" smtClean="0"/>
          </a:p>
          <a:p>
            <a:pPr lvl="0"/>
            <a:r>
              <a:rPr lang="zh-CN" altLang="en-US" dirty="0" smtClean="0"/>
              <a:t>不</a:t>
            </a:r>
            <a:r>
              <a:rPr lang="zh-CN" altLang="en-US" dirty="0"/>
              <a:t>要丢掉</a:t>
            </a:r>
            <a:r>
              <a:rPr lang="en-US" altLang="zh-CN" dirty="0"/>
              <a:t>Cause</a:t>
            </a:r>
            <a:r>
              <a:rPr lang="zh-CN" altLang="en-US" dirty="0"/>
              <a:t>异</a:t>
            </a:r>
            <a:r>
              <a:rPr lang="zh-CN" altLang="en-US" dirty="0" smtClean="0"/>
              <a:t>常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Wrap</a:t>
            </a:r>
            <a:r>
              <a:rPr lang="zh-CN" altLang="en-US" dirty="0" smtClean="0"/>
              <a:t>的上</a:t>
            </a:r>
            <a:r>
              <a:rPr lang="zh-CN" altLang="en-US" dirty="0"/>
              <a:t>层异常，要提供</a:t>
            </a:r>
            <a:r>
              <a:rPr lang="zh-CN" altLang="en-US" b="1" dirty="0"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上层信</a:t>
            </a:r>
            <a:r>
              <a:rPr lang="zh-CN" altLang="en-US" b="1" dirty="0" smtClean="0"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息</a:t>
            </a:r>
            <a:endParaRPr lang="en-US" altLang="zh-CN" b="1" dirty="0" smtClean="0"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zh-CN" altLang="en-US" dirty="0"/>
              <a:t>上层异常要加上</a:t>
            </a:r>
            <a:r>
              <a:rPr lang="en-US" altLang="zh-CN" dirty="0"/>
              <a:t>Message</a:t>
            </a:r>
            <a:r>
              <a:rPr lang="zh-CN" altLang="en-US" dirty="0"/>
              <a:t>，描述对应的</a:t>
            </a:r>
            <a:r>
              <a:rPr lang="zh-CN" altLang="en-US" sz="2800" b="1" dirty="0">
                <a:solidFill>
                  <a:srgbClr val="C0000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上层语</a:t>
            </a:r>
            <a:r>
              <a:rPr lang="zh-CN" altLang="en-US" sz="2800" b="1" dirty="0" smtClean="0">
                <a:solidFill>
                  <a:srgbClr val="C0000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义</a:t>
            </a:r>
            <a:endParaRPr lang="en-US" altLang="zh-CN" b="1" dirty="0" smtClean="0">
              <a:solidFill>
                <a:srgbClr val="C0000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zh-CN" altLang="en-US" dirty="0"/>
              <a:t>记录上层的上下文信息（这一点在日志中也说了）</a:t>
            </a:r>
          </a:p>
        </p:txBody>
      </p:sp>
    </p:spTree>
    <p:extLst>
      <p:ext uri="{BB962C8B-B14F-4D97-AF65-F5344CB8AC3E}">
        <p14:creationId xmlns:p14="http://schemas.microsoft.com/office/powerpoint/2010/main" val="138131723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1.3 </a:t>
            </a:r>
            <a:r>
              <a:rPr kumimoji="1" lang="zh-CN" altLang="en-US" dirty="0" smtClean="0"/>
              <a:t>关于</a:t>
            </a:r>
            <a:r>
              <a:rPr lang="zh-CN" altLang="en-US" dirty="0"/>
              <a:t>配置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严格检查，不符合则报警（给出原因和解决方法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kumimoji="1" lang="en-US" altLang="zh-CN" dirty="0" smtClean="0"/>
              <a:t>Fast-Fail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排查性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/>
          </a:p>
          <a:p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lang="zh-CN" altLang="en-US" dirty="0"/>
              <a:t>提供</a:t>
            </a:r>
            <a:r>
              <a:rPr lang="zh-CN" altLang="en-US" dirty="0" smtClean="0"/>
              <a:t>覆</a:t>
            </a:r>
            <a:r>
              <a:rPr lang="zh-CN" altLang="en-US" dirty="0"/>
              <a:t>盖策</a:t>
            </a:r>
            <a:r>
              <a:rPr lang="zh-CN" altLang="en-US" dirty="0" smtClean="0"/>
              <a:t>略</a:t>
            </a:r>
            <a:endParaRPr kumimoji="1" lang="en-US" altLang="zh-CN" dirty="0"/>
          </a:p>
          <a:p>
            <a:r>
              <a:rPr lang="zh-CN" altLang="en-US" dirty="0"/>
              <a:t>可配置则可编</a:t>
            </a:r>
            <a:r>
              <a:rPr lang="zh-CN" altLang="en-US" dirty="0" smtClean="0"/>
              <a:t>程</a:t>
            </a:r>
            <a:endParaRPr lang="en-US" altLang="zh-CN" dirty="0" smtClean="0"/>
          </a:p>
          <a:p>
            <a:pPr lvl="1"/>
            <a:r>
              <a:rPr lang="zh-CN" altLang="en-US" dirty="0"/>
              <a:t>方便第三方代码平等</a:t>
            </a:r>
            <a:r>
              <a:rPr lang="en-US" altLang="zh-CN" dirty="0"/>
              <a:t>/</a:t>
            </a:r>
            <a:r>
              <a:rPr lang="zh-CN" altLang="en-US" dirty="0"/>
              <a:t>灵活的使用（如框架集成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zh-CN" altLang="en-US" dirty="0"/>
              <a:t>方便在运行时修改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8620254" y="4293203"/>
            <a:ext cx="2962146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dirty="0" smtClean="0"/>
              <a:t>这</a:t>
            </a:r>
            <a:r>
              <a:rPr lang="en-US" altLang="zh-CN" dirty="0" smtClean="0"/>
              <a:t>2</a:t>
            </a:r>
            <a:r>
              <a:rPr lang="zh-CN" altLang="en-US" dirty="0" smtClean="0"/>
              <a:t>点 和 可靠性 关系不大</a:t>
            </a:r>
            <a:endParaRPr lang="en-US" altLang="zh-CN" dirty="0" smtClean="0"/>
          </a:p>
          <a:p>
            <a:r>
              <a:rPr lang="zh-CN" altLang="en-US" dirty="0" smtClean="0"/>
              <a:t>更多说明见</a:t>
            </a:r>
            <a:r>
              <a:rPr lang="en-US" altLang="zh-CN" dirty="0" smtClean="0"/>
              <a:t>Dubbo</a:t>
            </a:r>
            <a:r>
              <a:rPr lang="zh-CN" altLang="en-US" dirty="0" smtClean="0"/>
              <a:t>官方文档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5328079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1.4 </a:t>
            </a:r>
            <a:r>
              <a:rPr kumimoji="1" lang="zh-CN" altLang="en-US" dirty="0"/>
              <a:t>关于</a:t>
            </a:r>
            <a:r>
              <a:rPr lang="zh-CN" altLang="en-US" dirty="0"/>
              <a:t>建模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760056558"/>
              </p:ext>
            </p:extLst>
          </p:nvPr>
        </p:nvGraphicFramePr>
        <p:xfrm>
          <a:off x="609600" y="1649506"/>
          <a:ext cx="10972800" cy="3863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6621485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6678" y="2389487"/>
            <a:ext cx="4165594" cy="208279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a) </a:t>
            </a:r>
            <a:r>
              <a:rPr lang="zh-CN" altLang="en-US" dirty="0" smtClean="0"/>
              <a:t>明</a:t>
            </a:r>
            <a:r>
              <a:rPr lang="zh-CN" altLang="en-US" dirty="0"/>
              <a:t>确约定 术语的含义 以及 所在领</a:t>
            </a:r>
            <a:r>
              <a:rPr lang="zh-CN" altLang="en-US" dirty="0" smtClean="0"/>
              <a:t>域</a:t>
            </a:r>
            <a:r>
              <a:rPr lang="en-US" altLang="zh-CN" dirty="0" smtClean="0"/>
              <a:t> ——</a:t>
            </a:r>
            <a:r>
              <a:rPr lang="zh-CN" altLang="en-US" dirty="0" smtClean="0"/>
              <a:t> 示例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271272" y="1292352"/>
            <a:ext cx="10972800" cy="4937760"/>
          </a:xfrm>
        </p:spPr>
        <p:txBody>
          <a:bodyPr>
            <a:normAutofit/>
          </a:bodyPr>
          <a:lstStyle/>
          <a:p>
            <a:pPr lvl="1"/>
            <a:r>
              <a:rPr lang="en-US" altLang="zh-CN" dirty="0" smtClean="0"/>
              <a:t>Serialization </a:t>
            </a:r>
            <a:r>
              <a:rPr lang="en-US" altLang="zh-CN" dirty="0"/>
              <a:t>vs Codec vs </a:t>
            </a:r>
            <a:r>
              <a:rPr lang="en-US" altLang="zh-CN" dirty="0" smtClean="0"/>
              <a:t>Protocol</a:t>
            </a:r>
          </a:p>
          <a:p>
            <a:pPr lvl="2"/>
            <a:r>
              <a:rPr lang="en-US" altLang="zh-CN" dirty="0"/>
              <a:t>Serialization</a:t>
            </a:r>
            <a:r>
              <a:rPr lang="zh-CN" altLang="en-US" dirty="0"/>
              <a:t>：表示序列化，</a:t>
            </a:r>
            <a:r>
              <a:rPr lang="en-US" altLang="zh-CN" dirty="0"/>
              <a:t>Object</a:t>
            </a:r>
            <a:r>
              <a:rPr lang="zh-CN" altLang="en-US" dirty="0"/>
              <a:t>到</a:t>
            </a:r>
            <a:r>
              <a:rPr lang="en-US" altLang="zh-CN" dirty="0"/>
              <a:t>byte[]</a:t>
            </a:r>
            <a:r>
              <a:rPr lang="zh-CN" altLang="en-US" dirty="0"/>
              <a:t>，</a:t>
            </a:r>
            <a:r>
              <a:rPr lang="en-US" altLang="zh-CN" dirty="0" err="1"/>
              <a:t>remoting</a:t>
            </a:r>
            <a:r>
              <a:rPr lang="zh-CN" altLang="en-US" dirty="0"/>
              <a:t>传输</a:t>
            </a:r>
            <a:r>
              <a:rPr lang="zh-CN" altLang="en-US" dirty="0" smtClean="0"/>
              <a:t>层</a:t>
            </a:r>
            <a:endParaRPr lang="en-US" altLang="zh-CN" dirty="0" smtClean="0"/>
          </a:p>
          <a:p>
            <a:pPr lvl="2"/>
            <a:r>
              <a:rPr kumimoji="1" lang="en-US" altLang="zh-CN" dirty="0"/>
              <a:t>Codec</a:t>
            </a:r>
            <a:r>
              <a:rPr kumimoji="1" lang="zh-CN" altLang="en-US" dirty="0"/>
              <a:t>：表示</a:t>
            </a:r>
            <a:r>
              <a:rPr kumimoji="1" lang="en-US" altLang="zh-CN" dirty="0" err="1"/>
              <a:t>RpcInvocation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RpcResult</a:t>
            </a:r>
            <a:r>
              <a:rPr kumimoji="1" lang="zh-CN" altLang="en-US" dirty="0"/>
              <a:t>的编码，</a:t>
            </a:r>
            <a:r>
              <a:rPr kumimoji="1" lang="en-US" altLang="zh-CN" dirty="0" err="1"/>
              <a:t>Rpc</a:t>
            </a:r>
            <a:r>
              <a:rPr kumimoji="1" lang="zh-CN" altLang="en-US" dirty="0" smtClean="0"/>
              <a:t>层</a:t>
            </a:r>
            <a:r>
              <a:rPr kumimoji="1" lang="en-US" altLang="zh-CN" dirty="0" smtClean="0"/>
              <a:t/>
            </a:r>
            <a:br>
              <a:rPr kumimoji="1" lang="en-US" altLang="zh-CN" dirty="0" smtClean="0"/>
            </a:br>
            <a:r>
              <a:rPr kumimoji="1" lang="zh-CN" altLang="en-US" dirty="0" smtClean="0"/>
              <a:t>这</a:t>
            </a:r>
            <a:r>
              <a:rPr kumimoji="1" lang="zh-CN" altLang="en-US" dirty="0"/>
              <a:t>个操作包含会使用</a:t>
            </a:r>
            <a:r>
              <a:rPr kumimoji="1" lang="en-US" altLang="zh-CN" dirty="0"/>
              <a:t>Serialization</a:t>
            </a:r>
            <a:r>
              <a:rPr kumimoji="1" lang="zh-CN" altLang="en-US" dirty="0"/>
              <a:t>写入方法参</a:t>
            </a:r>
            <a:r>
              <a:rPr kumimoji="1" lang="zh-CN" altLang="en-US" dirty="0" smtClean="0"/>
              <a:t>数</a:t>
            </a:r>
            <a:endParaRPr kumimoji="1" lang="en-US" altLang="zh-CN" dirty="0" smtClean="0"/>
          </a:p>
          <a:p>
            <a:pPr lvl="2"/>
            <a:r>
              <a:rPr kumimoji="1" lang="en-US" altLang="zh-CN" dirty="0"/>
              <a:t>Protocol</a:t>
            </a:r>
            <a:r>
              <a:rPr kumimoji="1" lang="zh-CN" altLang="en-US" dirty="0"/>
              <a:t>： </a:t>
            </a:r>
            <a:r>
              <a:rPr kumimoji="1" lang="en-US" altLang="zh-CN" dirty="0"/>
              <a:t>RPC</a:t>
            </a:r>
            <a:r>
              <a:rPr kumimoji="1" lang="zh-CN" altLang="en-US" dirty="0"/>
              <a:t>不同协议的抽象，如</a:t>
            </a:r>
            <a:r>
              <a:rPr kumimoji="1" lang="en-US" altLang="zh-CN" dirty="0"/>
              <a:t>HTTP</a:t>
            </a:r>
            <a:r>
              <a:rPr kumimoji="1" lang="zh-CN" altLang="en-US" dirty="0"/>
              <a:t>协议，原生</a:t>
            </a:r>
            <a:r>
              <a:rPr kumimoji="1" lang="en-US" altLang="zh-CN" dirty="0" smtClean="0"/>
              <a:t>Hessian</a:t>
            </a:r>
          </a:p>
          <a:p>
            <a:pPr lvl="1"/>
            <a:r>
              <a:rPr lang="en-US" altLang="zh-CN" dirty="0"/>
              <a:t>Cluster &amp; Router &amp; </a:t>
            </a:r>
            <a:r>
              <a:rPr lang="en-US" altLang="zh-CN" dirty="0" err="1"/>
              <a:t>LoadBalance</a:t>
            </a:r>
            <a:r>
              <a:rPr lang="en-US" altLang="zh-CN" dirty="0"/>
              <a:t> &amp; </a:t>
            </a:r>
            <a:r>
              <a:rPr lang="en-US" altLang="zh-CN" dirty="0" smtClean="0"/>
              <a:t>Directory</a:t>
            </a:r>
          </a:p>
          <a:p>
            <a:pPr lvl="2"/>
            <a:r>
              <a:rPr lang="en-US" altLang="zh-CN" dirty="0"/>
              <a:t>Cluster</a:t>
            </a:r>
            <a:r>
              <a:rPr lang="zh-CN" altLang="en-US" dirty="0"/>
              <a:t>： 表示多个</a:t>
            </a:r>
            <a:r>
              <a:rPr lang="en-US" altLang="zh-CN" dirty="0"/>
              <a:t>Provider</a:t>
            </a:r>
            <a:r>
              <a:rPr lang="zh-CN" altLang="en-US" dirty="0"/>
              <a:t>集群，</a:t>
            </a:r>
            <a:r>
              <a:rPr lang="en-US" altLang="zh-CN" dirty="0"/>
              <a:t>Provider</a:t>
            </a:r>
            <a:r>
              <a:rPr lang="zh-CN" altLang="en-US" dirty="0"/>
              <a:t>列表的外围抽</a:t>
            </a:r>
            <a:r>
              <a:rPr lang="zh-CN" altLang="en-US" dirty="0" smtClean="0"/>
              <a:t>象</a:t>
            </a:r>
            <a:endParaRPr lang="en-US" altLang="zh-CN" dirty="0" smtClean="0"/>
          </a:p>
          <a:p>
            <a:pPr lvl="2"/>
            <a:r>
              <a:rPr lang="en-US" altLang="zh-CN" dirty="0"/>
              <a:t>Router</a:t>
            </a:r>
            <a:r>
              <a:rPr lang="zh-CN" altLang="en-US" dirty="0"/>
              <a:t>： 由路由规则，过滤成部分</a:t>
            </a:r>
            <a:r>
              <a:rPr lang="en-US" altLang="zh-CN" dirty="0"/>
              <a:t>Provider</a:t>
            </a:r>
            <a:r>
              <a:rPr lang="zh-CN" altLang="en-US" dirty="0"/>
              <a:t>的列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pPr lvl="2"/>
            <a:r>
              <a:rPr lang="en-US" altLang="zh-CN" dirty="0" err="1"/>
              <a:t>LoadBalance</a:t>
            </a:r>
            <a:r>
              <a:rPr lang="zh-CN" altLang="en-US" dirty="0"/>
              <a:t>： 从路由后列表中，选一个调</a:t>
            </a:r>
            <a:r>
              <a:rPr lang="zh-CN" altLang="en-US" dirty="0" smtClean="0"/>
              <a:t>用</a:t>
            </a:r>
            <a:endParaRPr lang="en-US" altLang="zh-CN" dirty="0" smtClean="0"/>
          </a:p>
          <a:p>
            <a:pPr lvl="2"/>
            <a:r>
              <a:rPr kumimoji="1" lang="en-US" altLang="zh-CN" dirty="0"/>
              <a:t>Directory</a:t>
            </a:r>
            <a:r>
              <a:rPr kumimoji="1" lang="zh-CN" altLang="en-US" dirty="0"/>
              <a:t>： 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列表，代表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列表来</a:t>
            </a:r>
            <a:r>
              <a:rPr kumimoji="1" lang="zh-CN" altLang="en-US" dirty="0" smtClean="0"/>
              <a:t>源，比</a:t>
            </a:r>
            <a:r>
              <a:rPr kumimoji="1" lang="zh-CN" altLang="en-US" dirty="0"/>
              <a:t>如</a:t>
            </a:r>
            <a:r>
              <a:rPr kumimoji="1" lang="en-US" altLang="zh-CN" dirty="0" err="1"/>
              <a:t>ConfigServer</a:t>
            </a:r>
            <a:r>
              <a:rPr kumimoji="1" lang="zh-CN" altLang="en-US" dirty="0"/>
              <a:t>的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</a:t>
            </a:r>
            <a:r>
              <a:rPr kumimoji="1" lang="en-US" altLang="zh-CN" dirty="0"/>
              <a:t>Directory</a:t>
            </a:r>
          </a:p>
          <a:p>
            <a:pPr lvl="1"/>
            <a:r>
              <a:rPr lang="en-US" altLang="zh-CN" dirty="0"/>
              <a:t>Transport vs </a:t>
            </a:r>
            <a:r>
              <a:rPr lang="en-US" altLang="zh-CN" dirty="0" smtClean="0"/>
              <a:t>Exchange</a:t>
            </a:r>
          </a:p>
          <a:p>
            <a:pPr lvl="2"/>
            <a:r>
              <a:rPr lang="en-US" altLang="zh-CN" dirty="0"/>
              <a:t>Transport: </a:t>
            </a:r>
            <a:r>
              <a:rPr lang="zh-CN" altLang="en-US" dirty="0"/>
              <a:t>完成</a:t>
            </a:r>
            <a:r>
              <a:rPr lang="en-US" altLang="zh-CN" dirty="0" err="1"/>
              <a:t>OneWay</a:t>
            </a:r>
            <a:r>
              <a:rPr lang="zh-CN" altLang="en-US" dirty="0"/>
              <a:t>的</a:t>
            </a:r>
            <a:r>
              <a:rPr lang="en-US" altLang="zh-CN" dirty="0"/>
              <a:t>Send</a:t>
            </a:r>
            <a:r>
              <a:rPr lang="zh-CN" altLang="en-US" dirty="0"/>
              <a:t>和</a:t>
            </a:r>
            <a:r>
              <a:rPr lang="en-US" altLang="zh-CN" dirty="0"/>
              <a:t>Receive</a:t>
            </a:r>
            <a:r>
              <a:rPr lang="zh-CN" altLang="en-US" dirty="0"/>
              <a:t>的</a:t>
            </a:r>
            <a:r>
              <a:rPr lang="en-US" altLang="zh-CN" dirty="0" err="1" smtClean="0"/>
              <a:t>Remoting</a:t>
            </a:r>
            <a:endParaRPr lang="en-US" altLang="zh-CN" dirty="0" smtClean="0"/>
          </a:p>
          <a:p>
            <a:pPr lvl="2"/>
            <a:r>
              <a:rPr lang="en-US" altLang="zh-CN" dirty="0"/>
              <a:t>Exchange</a:t>
            </a:r>
            <a:r>
              <a:rPr lang="zh-CN" altLang="en-US" dirty="0"/>
              <a:t>：完成</a:t>
            </a:r>
            <a:r>
              <a:rPr lang="en-US" altLang="zh-CN" dirty="0" err="1"/>
              <a:t>Resquest</a:t>
            </a:r>
            <a:r>
              <a:rPr lang="en-US" altLang="zh-CN" dirty="0"/>
              <a:t>/Response</a:t>
            </a:r>
            <a:r>
              <a:rPr lang="zh-CN" altLang="en-US" dirty="0"/>
              <a:t>的</a:t>
            </a:r>
            <a:r>
              <a:rPr lang="en-US" altLang="zh-CN" dirty="0" err="1"/>
              <a:t>Remoting</a:t>
            </a:r>
            <a:r>
              <a:rPr lang="zh-CN" altLang="en-US" dirty="0"/>
              <a:t>。（实现上基于</a:t>
            </a:r>
            <a:r>
              <a:rPr lang="en-US" altLang="zh-CN" dirty="0"/>
              <a:t>Transport</a:t>
            </a:r>
            <a:r>
              <a:rPr lang="zh-CN" altLang="en-US" dirty="0"/>
              <a:t>完成）</a:t>
            </a:r>
            <a:endParaRPr kumimoji="1" lang="en-US" altLang="zh-CN" dirty="0"/>
          </a:p>
          <a:p>
            <a:pPr lvl="1"/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360351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a) </a:t>
            </a:r>
            <a:r>
              <a:rPr lang="zh-CN" altLang="en-US" dirty="0" smtClean="0"/>
              <a:t>明</a:t>
            </a:r>
            <a:r>
              <a:rPr lang="zh-CN" altLang="en-US" dirty="0"/>
              <a:t>确约定 术语的含义 以及 所在领</a:t>
            </a:r>
            <a:r>
              <a:rPr lang="zh-CN" altLang="en-US" dirty="0" smtClean="0"/>
              <a:t>域</a:t>
            </a:r>
            <a:r>
              <a:rPr lang="en-US" altLang="zh-CN" dirty="0" smtClean="0"/>
              <a:t> —— </a:t>
            </a:r>
            <a:r>
              <a:rPr lang="zh-CN" altLang="en-US" dirty="0" smtClean="0"/>
              <a:t>为</a:t>
            </a:r>
            <a:r>
              <a:rPr lang="zh-CN" altLang="en-US" dirty="0"/>
              <a:t>什么这么做？</a:t>
            </a:r>
            <a:endParaRPr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 rtl="0"/>
            <a:endParaRPr lang="en-US" altLang="zh-CN" dirty="0" smtClean="0"/>
          </a:p>
          <a:p>
            <a:pPr lvl="0" rtl="0"/>
            <a:r>
              <a:rPr lang="en-US" altLang="zh-CN" dirty="0" smtClean="0"/>
              <a:t>2</a:t>
            </a:r>
            <a:r>
              <a:rPr lang="zh-CN" altLang="en-US" dirty="0" smtClean="0"/>
              <a:t>个术语的字面意思往往比较暧昧</a:t>
            </a:r>
            <a:endParaRPr lang="en-US" altLang="zh-CN" dirty="0" smtClean="0"/>
          </a:p>
          <a:p>
            <a:pPr lvl="0" rtl="0"/>
            <a:endParaRPr lang="zh-CN" altLang="en-US" dirty="0"/>
          </a:p>
          <a:p>
            <a:pPr lvl="0" rtl="0"/>
            <a:r>
              <a:rPr lang="zh-CN" altLang="en-US" dirty="0" smtClean="0"/>
              <a:t>不明确会带交流的困难，进而直接影响</a:t>
            </a:r>
            <a:r>
              <a:rPr lang="zh-CN" altLang="en-US" baseline="0" dirty="0" smtClean="0"/>
              <a:t> 职责划分</a:t>
            </a:r>
            <a:r>
              <a:rPr lang="zh-CN" altLang="en-US" dirty="0" smtClean="0"/>
              <a:t>的清晰性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混乱的实现 引发的是 </a:t>
            </a:r>
            <a:r>
              <a:rPr lang="en-US" altLang="zh-CN" dirty="0" smtClean="0"/>
              <a:t>Bug</a:t>
            </a:r>
            <a:endParaRPr lang="zh-CN" altLang="en-US" dirty="0"/>
          </a:p>
          <a:p>
            <a:pPr lvl="0" rtl="0"/>
            <a:endParaRPr lang="en-US" altLang="zh-CN" dirty="0" smtClean="0"/>
          </a:p>
          <a:p>
            <a:pPr lvl="0" rtl="0"/>
            <a:r>
              <a:rPr lang="zh-CN" altLang="en-US" dirty="0" smtClean="0"/>
              <a:t>前期约定的术语的含义和场合，后期接受即可。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不用太过于纠结于术语是否十分的到位</a:t>
            </a:r>
            <a:endParaRPr lang="en-US" altLang="zh-CN" dirty="0" smtClean="0"/>
          </a:p>
          <a:p>
            <a:r>
              <a:rPr lang="zh-CN" altLang="en-US" dirty="0" smtClean="0"/>
              <a:t>当然，了解好领域</a:t>
            </a:r>
            <a:r>
              <a:rPr lang="en-US" altLang="zh-CN" dirty="0" smtClean="0"/>
              <a:t>(</a:t>
            </a:r>
            <a:r>
              <a:rPr lang="zh-CN" altLang="en-US" dirty="0" smtClean="0"/>
              <a:t>如查</a:t>
            </a:r>
            <a:r>
              <a:rPr lang="en-US" altLang="zh-CN" dirty="0" smtClean="0"/>
              <a:t>Wikipedia</a:t>
            </a:r>
            <a:r>
              <a:rPr lang="en-US" altLang="zh-CN" dirty="0"/>
              <a:t>)</a:t>
            </a:r>
            <a:r>
              <a:rPr lang="zh-CN" altLang="en-US" dirty="0" smtClean="0"/>
              <a:t>，和业界保持一致是要先做好的。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03551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b) </a:t>
            </a:r>
            <a:r>
              <a:rPr lang="zh-CN" altLang="en-US" dirty="0" smtClean="0"/>
              <a:t>贯</a:t>
            </a:r>
            <a:r>
              <a:rPr lang="zh-CN" altLang="en-US" dirty="0"/>
              <a:t>通使用一个模型，避免转换</a:t>
            </a:r>
            <a:endParaRPr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 rtl="0"/>
            <a:endParaRPr kumimoji="1" lang="en-US" altLang="zh-CN" dirty="0" smtClean="0"/>
          </a:p>
          <a:p>
            <a:pPr lvl="0" rtl="0"/>
            <a:r>
              <a:rPr kumimoji="1" lang="zh-CN" altLang="en-US" dirty="0" smtClean="0"/>
              <a:t>转换 是个体力活，繁琐就易错， 是 </a:t>
            </a:r>
            <a:r>
              <a:rPr kumimoji="1" lang="en-US" altLang="zh-CN" dirty="0" smtClean="0"/>
              <a:t>Bug</a:t>
            </a:r>
            <a:r>
              <a:rPr kumimoji="1" lang="zh-CN" altLang="en-US" dirty="0" smtClean="0"/>
              <a:t> 的温床</a:t>
            </a:r>
            <a:endParaRPr kumimoji="1" lang="en-US" altLang="zh-CN" dirty="0" smtClean="0"/>
          </a:p>
          <a:p>
            <a:pPr lvl="0" rtl="0"/>
            <a:endParaRPr lang="zh-CN" altLang="en-US" dirty="0"/>
          </a:p>
          <a:p>
            <a:pPr lvl="0" rtl="0"/>
            <a:r>
              <a:rPr lang="zh-CN" altLang="en-US" dirty="0" smtClean="0"/>
              <a:t>在</a:t>
            </a:r>
            <a:r>
              <a:rPr lang="en-US" altLang="zh-CN" dirty="0" smtClean="0"/>
              <a:t>Dubbo</a:t>
            </a:r>
            <a:r>
              <a:rPr lang="zh-CN" altLang="en-US" dirty="0" smtClean="0"/>
              <a:t>中：</a:t>
            </a:r>
            <a:br>
              <a:rPr lang="zh-CN" altLang="en-US" dirty="0" smtClean="0"/>
            </a:br>
            <a:r>
              <a:rPr lang="en-US" altLang="zh-CN" dirty="0" smtClean="0"/>
              <a:t>URL</a:t>
            </a:r>
            <a:r>
              <a:rPr lang="zh-CN" altLang="en-US" dirty="0" smtClean="0"/>
              <a:t>：贯通 建模 配置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477227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CN" dirty="0" smtClean="0"/>
              <a:t>2.</a:t>
            </a:r>
            <a:r>
              <a:rPr lang="zh-CN" altLang="en-US" dirty="0" smtClean="0"/>
              <a:t> </a:t>
            </a:r>
            <a:r>
              <a:rPr lang="zh-CN" altLang="en-US" dirty="0"/>
              <a:t>可靠性设计 </a:t>
            </a:r>
            <a:r>
              <a:rPr lang="en-US" altLang="zh-CN" dirty="0"/>
              <a:t>-</a:t>
            </a:r>
            <a:r>
              <a:rPr lang="zh-CN" altLang="en-US" dirty="0"/>
              <a:t> 关于控制</a:t>
            </a:r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4" name="文本占位符 2"/>
          <p:cNvSpPr txBox="1">
            <a:spLocks/>
          </p:cNvSpPr>
          <p:nvPr/>
        </p:nvSpPr>
        <p:spPr>
          <a:xfrm>
            <a:off x="1727200" y="4267199"/>
            <a:ext cx="9042400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zh-CN" altLang="en-US" sz="2800" dirty="0"/>
              <a:t>容错</a:t>
            </a:r>
            <a:endParaRPr lang="zh-CN" altLang="en-US" sz="2800" dirty="0" smtClean="0"/>
          </a:p>
          <a:p>
            <a:pPr marL="457200" indent="-457200">
              <a:buFont typeface="+mj-lt"/>
              <a:buAutoNum type="arabicPeriod"/>
            </a:pPr>
            <a:r>
              <a:rPr lang="zh-CN" altLang="en-US" sz="2800" dirty="0"/>
              <a:t>设置资源上限</a:t>
            </a:r>
            <a:endParaRPr lang="zh-CN" altLang="en-US" sz="2800" dirty="0" smtClean="0"/>
          </a:p>
          <a:p>
            <a:pPr marL="457200" indent="-457200">
              <a:buFont typeface="+mj-lt"/>
              <a:buAutoNum type="arabicPeriod"/>
            </a:pPr>
            <a:r>
              <a:rPr lang="zh-CN" altLang="en-US" sz="2800" dirty="0"/>
              <a:t>边界检</a:t>
            </a:r>
            <a:r>
              <a:rPr lang="zh-CN" altLang="en-US" sz="2800" dirty="0" smtClean="0"/>
              <a:t>查</a:t>
            </a:r>
          </a:p>
        </p:txBody>
      </p:sp>
    </p:spTree>
    <p:extLst>
      <p:ext uri="{BB962C8B-B14F-4D97-AF65-F5344CB8AC3E}">
        <p14:creationId xmlns:p14="http://schemas.microsoft.com/office/powerpoint/2010/main" val="13439661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4677" y="2544202"/>
            <a:ext cx="1167440" cy="116744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个人介绍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219199"/>
            <a:ext cx="10972800" cy="5247553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CN" dirty="0" smtClean="0"/>
              <a:t>Id: oldratlee</a:t>
            </a:r>
          </a:p>
          <a:p>
            <a:pPr lvl="1"/>
            <a:r>
              <a:rPr kumimoji="1" lang="en-US" altLang="zh-CN" dirty="0" smtClean="0"/>
              <a:t>Github(</a:t>
            </a:r>
            <a:r>
              <a:rPr kumimoji="1" lang="en-US" altLang="zh-CN" dirty="0" smtClean="0">
                <a:hlinkClick r:id="rId3"/>
              </a:rPr>
              <a:t>https</a:t>
            </a:r>
            <a:r>
              <a:rPr kumimoji="1" lang="en-US" altLang="zh-CN" dirty="0">
                <a:hlinkClick r:id="rId3"/>
              </a:rPr>
              <a:t>://</a:t>
            </a:r>
            <a:r>
              <a:rPr kumimoji="1" lang="en-US" altLang="zh-CN" dirty="0" smtClean="0">
                <a:hlinkClick r:id="rId3"/>
              </a:rPr>
              <a:t>github.com/oldratlee</a:t>
            </a:r>
            <a:r>
              <a:rPr kumimoji="1" lang="en-US" altLang="zh-CN" dirty="0" smtClean="0"/>
              <a:t>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微博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oldratlee@gmail.com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……</a:t>
            </a:r>
          </a:p>
          <a:p>
            <a:pPr lvl="3"/>
            <a:endParaRPr kumimoji="1" lang="en-US" altLang="zh-CN" dirty="0" smtClean="0"/>
          </a:p>
          <a:p>
            <a:r>
              <a:rPr kumimoji="1" lang="en-US" altLang="zh-CN" dirty="0" smtClean="0"/>
              <a:t>Vimer/</a:t>
            </a:r>
            <a:r>
              <a:rPr kumimoji="1" lang="en-US" altLang="zh-CN" dirty="0" err="1" smtClean="0"/>
              <a:t>tmuxer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zsher</a:t>
            </a:r>
            <a:endParaRPr kumimoji="1" lang="en-US" altLang="zh-CN" dirty="0" smtClean="0"/>
          </a:p>
          <a:p>
            <a:pPr lvl="3"/>
            <a:endParaRPr kumimoji="1" lang="en-US" altLang="zh-CN" dirty="0" smtClean="0"/>
          </a:p>
          <a:p>
            <a:r>
              <a:rPr kumimoji="1" lang="zh-CN" altLang="en-US" dirty="0" smtClean="0"/>
              <a:t>开源项目 </a:t>
            </a:r>
            <a:r>
              <a:rPr kumimoji="1" lang="en-US" altLang="zh-CN" dirty="0" smtClean="0"/>
              <a:t>transmittable-thread-local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java-dns-cache-manipulator</a:t>
            </a:r>
            <a:r>
              <a:rPr kumimoji="1" lang="zh-CN" altLang="en-US" dirty="0" smtClean="0"/>
              <a:t> 的 </a:t>
            </a:r>
            <a:r>
              <a:rPr kumimoji="1" lang="en-US" altLang="zh-CN" dirty="0" smtClean="0"/>
              <a:t>Owner</a:t>
            </a:r>
          </a:p>
          <a:p>
            <a:pPr lvl="1"/>
            <a:r>
              <a:rPr kumimoji="1" lang="en-US" altLang="zh-CN" sz="2100" dirty="0" smtClean="0">
                <a:hlinkClick r:id="rId4"/>
              </a:rPr>
              <a:t>https://github.com/alibaba/transmittable-thread-local</a:t>
            </a:r>
            <a:endParaRPr kumimoji="1" lang="en-US" altLang="zh-CN" sz="2100" dirty="0" smtClean="0"/>
          </a:p>
          <a:p>
            <a:pPr lvl="1"/>
            <a:r>
              <a:rPr kumimoji="1" lang="en-US" altLang="zh-CN" sz="2100" dirty="0" smtClean="0">
                <a:hlinkClick r:id="rId5"/>
              </a:rPr>
              <a:t>https://github.com/alibaba/java-dns-cache-manipulator</a:t>
            </a:r>
            <a:endParaRPr kumimoji="1" lang="en-US" altLang="zh-CN" sz="2100" dirty="0" smtClean="0"/>
          </a:p>
          <a:p>
            <a:pPr lvl="3"/>
            <a:endParaRPr kumimoji="1" lang="en-US" altLang="zh-CN" dirty="0" smtClean="0"/>
          </a:p>
          <a:p>
            <a:r>
              <a:rPr kumimoji="1" lang="zh-CN" altLang="en-US" dirty="0" smtClean="0"/>
              <a:t>翻译集 </a:t>
            </a:r>
            <a:r>
              <a:rPr kumimoji="1" lang="en-US" altLang="zh-CN" sz="2100" dirty="0">
                <a:hlinkClick r:id="rId6"/>
              </a:rPr>
              <a:t>https://</a:t>
            </a:r>
            <a:r>
              <a:rPr kumimoji="1" lang="en-US" altLang="zh-CN" sz="2100" dirty="0" smtClean="0">
                <a:hlinkClick r:id="rId6"/>
              </a:rPr>
              <a:t>github.com/oldratlee/translations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《Git</a:t>
            </a:r>
            <a:r>
              <a:rPr kumimoji="1" lang="zh-CN" altLang="en-US" dirty="0"/>
              <a:t>工作流指</a:t>
            </a:r>
            <a:r>
              <a:rPr kumimoji="1" lang="zh-CN" altLang="en-US" dirty="0" smtClean="0"/>
              <a:t>南</a:t>
            </a:r>
            <a:r>
              <a:rPr kumimoji="1" lang="en-US" altLang="zh-CN" dirty="0" smtClean="0"/>
              <a:t>》</a:t>
            </a:r>
          </a:p>
          <a:p>
            <a:pPr lvl="1"/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日志：每个软件工程师都应该知道的有关实时数据的统一抽象</a:t>
            </a:r>
            <a:r>
              <a:rPr kumimoji="1" lang="en-US" altLang="zh-CN" dirty="0" smtClean="0"/>
              <a:t>》</a:t>
            </a:r>
          </a:p>
          <a:p>
            <a:pPr lvl="1"/>
            <a:r>
              <a:rPr kumimoji="1" lang="en-US" altLang="zh-CN" dirty="0" smtClean="0"/>
              <a:t>《Java</a:t>
            </a:r>
            <a:r>
              <a:rPr kumimoji="1" lang="zh-CN" altLang="en-US" dirty="0" smtClean="0"/>
              <a:t>的通用</a:t>
            </a:r>
            <a:r>
              <a:rPr kumimoji="1" lang="en-US" altLang="zh-CN" dirty="0" smtClean="0"/>
              <a:t>I/O API</a:t>
            </a:r>
            <a:r>
              <a:rPr kumimoji="1" lang="zh-CN" altLang="en-US" dirty="0" smtClean="0"/>
              <a:t>设计</a:t>
            </a:r>
            <a:r>
              <a:rPr kumimoji="1" lang="en-US" altLang="zh-CN" dirty="0" smtClean="0"/>
              <a:t>》</a:t>
            </a:r>
          </a:p>
          <a:p>
            <a:pPr lvl="1"/>
            <a:r>
              <a:rPr kumimoji="1" lang="en-US" altLang="zh-CN" dirty="0" smtClean="0"/>
              <a:t>《</a:t>
            </a:r>
            <a:r>
              <a:rPr kumimoji="1" lang="en-US" altLang="zh-CN" dirty="0" err="1"/>
              <a:t>PaxosLease</a:t>
            </a:r>
            <a:r>
              <a:rPr kumimoji="1" lang="zh-CN" altLang="en-US" dirty="0"/>
              <a:t>：实现租约的无盘</a:t>
            </a:r>
            <a:r>
              <a:rPr kumimoji="1" lang="en-US" altLang="zh-CN" dirty="0"/>
              <a:t>Paxos</a:t>
            </a:r>
            <a:r>
              <a:rPr kumimoji="1" lang="zh-CN" altLang="en-US" dirty="0"/>
              <a:t>算</a:t>
            </a:r>
            <a:r>
              <a:rPr kumimoji="1" lang="zh-CN" altLang="en-US" dirty="0" smtClean="0"/>
              <a:t>法</a:t>
            </a:r>
            <a:r>
              <a:rPr kumimoji="1" lang="en-US" altLang="zh-CN" dirty="0" smtClean="0"/>
              <a:t>》</a:t>
            </a:r>
          </a:p>
          <a:p>
            <a:pPr lvl="1"/>
            <a:r>
              <a:rPr kumimoji="1" lang="en-US" altLang="zh-CN" dirty="0" smtClean="0"/>
              <a:t>……</a:t>
            </a:r>
          </a:p>
          <a:p>
            <a:r>
              <a:rPr kumimoji="1" lang="en-US" altLang="zh-CN" dirty="0" smtClean="0"/>
              <a:t>Dubbo</a:t>
            </a:r>
            <a:r>
              <a:rPr kumimoji="1" lang="zh-CN" altLang="en-US" dirty="0" smtClean="0"/>
              <a:t>核心开</a:t>
            </a:r>
            <a:r>
              <a:rPr kumimoji="1" lang="zh-CN" altLang="en-US" dirty="0"/>
              <a:t>发</a:t>
            </a:r>
            <a:r>
              <a:rPr kumimoji="1" lang="zh-CN" altLang="en-US" dirty="0" smtClean="0"/>
              <a:t>者之一</a:t>
            </a:r>
            <a:endParaRPr kumimoji="1" lang="en-US" altLang="zh-CN" dirty="0"/>
          </a:p>
          <a:p>
            <a:pPr lvl="1"/>
            <a:r>
              <a:rPr kumimoji="1" lang="en-US" altLang="zh-CN" dirty="0">
                <a:hlinkClick r:id="rId7"/>
              </a:rPr>
              <a:t>https://</a:t>
            </a:r>
            <a:r>
              <a:rPr kumimoji="1" lang="en-US" altLang="zh-CN" dirty="0" smtClean="0">
                <a:hlinkClick r:id="rId7"/>
              </a:rPr>
              <a:t>github.com/alibaba/dubbo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504677" y="3876538"/>
            <a:ext cx="1167440" cy="1172018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1666" y="5213453"/>
            <a:ext cx="1073463" cy="107346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8652" y="1359816"/>
            <a:ext cx="1019490" cy="10194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86365" y="152399"/>
            <a:ext cx="936171" cy="936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9213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2.1 </a:t>
            </a:r>
            <a:r>
              <a:rPr kumimoji="1" lang="zh-CN" altLang="en-US" dirty="0" smtClean="0"/>
              <a:t>关于</a:t>
            </a:r>
            <a:r>
              <a:rPr lang="zh-CN" altLang="en-US" dirty="0" smtClean="0"/>
              <a:t>容错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061299157"/>
              </p:ext>
            </p:extLst>
          </p:nvPr>
        </p:nvGraphicFramePr>
        <p:xfrm>
          <a:off x="609600" y="1649506"/>
          <a:ext cx="10972800" cy="3863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259823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kumimoji="1" lang="en-US" altLang="zh-CN" dirty="0" smtClean="0"/>
              <a:t>a) </a:t>
            </a:r>
            <a:r>
              <a:rPr lang="zh-CN" altLang="en-US" dirty="0" smtClean="0"/>
              <a:t>什</a:t>
            </a:r>
            <a:r>
              <a:rPr lang="zh-CN" altLang="en-US" dirty="0"/>
              <a:t>么时候不容错</a:t>
            </a:r>
            <a:r>
              <a:rPr lang="zh-CN" altLang="en-US" dirty="0" smtClean="0"/>
              <a:t>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Fail Fast/Fail Safe/Fail </a:t>
            </a:r>
            <a:r>
              <a:rPr lang="en-US" altLang="zh-CN" dirty="0" smtClean="0"/>
              <a:t>Over</a:t>
            </a:r>
          </a:p>
          <a:p>
            <a:endParaRPr kumimoji="1" lang="en-US" altLang="zh-CN" dirty="0"/>
          </a:p>
          <a:p>
            <a:r>
              <a:rPr lang="zh-CN" altLang="en-US" dirty="0"/>
              <a:t>开发时，可以发现问题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pPr lvl="1"/>
            <a:r>
              <a:rPr lang="zh-CN" altLang="en-US" dirty="0"/>
              <a:t>不允许的配置</a:t>
            </a:r>
            <a:r>
              <a:rPr lang="zh-CN" altLang="en-US" dirty="0" smtClean="0"/>
              <a:t>值</a:t>
            </a:r>
            <a:endParaRPr lang="en-US" altLang="zh-CN" dirty="0" smtClean="0"/>
          </a:p>
          <a:p>
            <a:pPr lvl="1"/>
            <a:r>
              <a:rPr lang="de-DE" altLang="zh-CN" dirty="0"/>
              <a:t>ERROR</a:t>
            </a:r>
            <a:r>
              <a:rPr lang="zh-CN" altLang="de-DE" dirty="0"/>
              <a:t>日</a:t>
            </a:r>
            <a:r>
              <a:rPr lang="zh-CN" altLang="de-DE" dirty="0" smtClean="0"/>
              <a:t>志</a:t>
            </a:r>
            <a:endParaRPr lang="en-US" altLang="zh-CN" dirty="0" smtClean="0"/>
          </a:p>
          <a:p>
            <a:r>
              <a:rPr lang="zh-CN" altLang="en-US" dirty="0"/>
              <a:t>启动时，可以发现的问题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pPr lvl="1"/>
            <a:r>
              <a:rPr lang="zh-CN" altLang="en-US" dirty="0"/>
              <a:t>如果没有</a:t>
            </a:r>
            <a:r>
              <a:rPr lang="en-US" altLang="zh-CN" dirty="0"/>
              <a:t>Provider</a:t>
            </a:r>
            <a:r>
              <a:rPr lang="zh-CN" altLang="en-US" dirty="0"/>
              <a:t>，（缺省）</a:t>
            </a:r>
            <a:r>
              <a:rPr lang="en-US" altLang="zh-CN" dirty="0"/>
              <a:t>Consumer</a:t>
            </a:r>
            <a:r>
              <a:rPr lang="zh-CN" altLang="en-US" dirty="0"/>
              <a:t>启动时报错反馈，并启动失败</a:t>
            </a:r>
            <a:r>
              <a:rPr lang="zh-CN" altLang="en-US" dirty="0" smtClean="0"/>
              <a:t>！</a:t>
            </a:r>
            <a:endParaRPr lang="en-US" altLang="zh-CN" dirty="0" smtClean="0"/>
          </a:p>
          <a:p>
            <a:pPr lvl="1"/>
            <a:r>
              <a:rPr lang="de-DE" altLang="zh-CN" dirty="0"/>
              <a:t>ERROR</a:t>
            </a:r>
            <a:r>
              <a:rPr lang="zh-CN" altLang="de-DE" dirty="0"/>
              <a:t>日</a:t>
            </a:r>
            <a:r>
              <a:rPr lang="zh-CN" altLang="de-DE" dirty="0" smtClean="0"/>
              <a:t>志</a:t>
            </a:r>
            <a:endParaRPr lang="en-US" altLang="zh-CN" dirty="0" smtClean="0"/>
          </a:p>
          <a:p>
            <a:r>
              <a:rPr lang="zh-CN" altLang="en-US" dirty="0"/>
              <a:t>运行时，上层可以</a:t>
            </a:r>
            <a:r>
              <a:rPr lang="en-US" altLang="zh-CN" dirty="0"/>
              <a:t>Fail-Over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pPr lvl="1"/>
            <a:r>
              <a:rPr lang="en-US" altLang="zh-CN" dirty="0"/>
              <a:t>Provider</a:t>
            </a:r>
            <a:r>
              <a:rPr lang="zh-CN" altLang="en-US" dirty="0"/>
              <a:t>线程池耗尽，调用失败，</a:t>
            </a:r>
            <a:r>
              <a:rPr lang="en-US" altLang="zh-CN" dirty="0"/>
              <a:t>Consumer</a:t>
            </a:r>
            <a:r>
              <a:rPr lang="zh-CN" altLang="en-US" dirty="0"/>
              <a:t>马上收到异常，可以重试其它的</a:t>
            </a:r>
            <a:r>
              <a:rPr lang="en-US" altLang="zh-CN" dirty="0" smtClean="0"/>
              <a:t>Provider</a:t>
            </a:r>
          </a:p>
          <a:p>
            <a:pPr lvl="2"/>
            <a:r>
              <a:rPr lang="zh-CN" altLang="en-US" dirty="0"/>
              <a:t>线程池的</a:t>
            </a:r>
            <a:r>
              <a:rPr lang="en-US" altLang="zh-CN" dirty="0" err="1"/>
              <a:t>RejectedExecution</a:t>
            </a:r>
            <a:r>
              <a:rPr lang="zh-CN" altLang="en-US" dirty="0"/>
              <a:t>策略，使用</a:t>
            </a:r>
            <a:r>
              <a:rPr lang="en-US" altLang="zh-CN" dirty="0" smtClean="0"/>
              <a:t>Aborted</a:t>
            </a:r>
          </a:p>
          <a:p>
            <a:pPr lvl="2"/>
            <a:r>
              <a:rPr lang="zh-CN" altLang="fr-FR" dirty="0"/>
              <a:t>线程池的</a:t>
            </a:r>
            <a:r>
              <a:rPr lang="fr-FR" altLang="zh-CN" dirty="0" err="1"/>
              <a:t>workQueue</a:t>
            </a:r>
            <a:r>
              <a:rPr lang="zh-CN" altLang="fr-FR" dirty="0"/>
              <a:t>设置成</a:t>
            </a:r>
            <a:r>
              <a:rPr lang="fr-FR" altLang="zh-CN" dirty="0" err="1"/>
              <a:t>SynchronousQueue</a:t>
            </a:r>
            <a:r>
              <a:rPr lang="zh-CN" altLang="fr-FR" dirty="0"/>
              <a:t>，不排队任</a:t>
            </a:r>
            <a:r>
              <a:rPr lang="zh-CN" altLang="fr-FR" dirty="0" smtClean="0"/>
              <a:t>务</a:t>
            </a:r>
            <a:endParaRPr lang="en-US" altLang="zh-CN" dirty="0" smtClean="0"/>
          </a:p>
          <a:p>
            <a:pPr lvl="1"/>
            <a:r>
              <a:rPr lang="zh-CN" altLang="en-US" dirty="0"/>
              <a:t>下层打</a:t>
            </a:r>
            <a:r>
              <a:rPr lang="en-US" altLang="zh-CN" dirty="0"/>
              <a:t>ERROR</a:t>
            </a:r>
            <a:r>
              <a:rPr lang="zh-CN" altLang="en-US" dirty="0"/>
              <a:t>日志，上层打</a:t>
            </a:r>
            <a:r>
              <a:rPr lang="en-US" altLang="zh-CN" dirty="0"/>
              <a:t>WARNING</a:t>
            </a:r>
            <a:r>
              <a:rPr lang="zh-CN" altLang="en-US" dirty="0"/>
              <a:t>日志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6577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b) </a:t>
            </a:r>
            <a:r>
              <a:rPr lang="zh-CN" altLang="en-US" dirty="0" smtClean="0"/>
              <a:t>区</a:t>
            </a:r>
            <a:r>
              <a:rPr lang="zh-CN" altLang="en-US" dirty="0"/>
              <a:t>分出 主流程</a:t>
            </a:r>
            <a:r>
              <a:rPr lang="en-US" altLang="zh-CN" dirty="0"/>
              <a:t>/</a:t>
            </a:r>
            <a:r>
              <a:rPr lang="zh-CN" altLang="en-US" dirty="0"/>
              <a:t>关键路径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保证主流程</a:t>
            </a:r>
            <a:r>
              <a:rPr lang="en-US" altLang="zh-CN" dirty="0"/>
              <a:t>/</a:t>
            </a:r>
            <a:r>
              <a:rPr lang="zh-CN" altLang="en-US" dirty="0"/>
              <a:t>关键路径不受影</a:t>
            </a:r>
            <a:r>
              <a:rPr lang="zh-CN" altLang="en-US" dirty="0" smtClean="0"/>
              <a:t>响</a:t>
            </a:r>
            <a:endParaRPr lang="en-US" altLang="zh-CN" dirty="0" smtClean="0"/>
          </a:p>
          <a:p>
            <a:r>
              <a:rPr lang="zh-CN" altLang="en-US" dirty="0"/>
              <a:t>非关键路径 不</a:t>
            </a:r>
            <a:r>
              <a:rPr lang="en-US" altLang="zh-CN" dirty="0"/>
              <a:t>Break </a:t>
            </a:r>
            <a:r>
              <a:rPr lang="zh-CN" altLang="en-US" dirty="0"/>
              <a:t>关键路径，容错</a:t>
            </a:r>
            <a:r>
              <a:rPr lang="zh-CN" altLang="en-US" dirty="0" smtClean="0"/>
              <a:t>掉</a:t>
            </a:r>
            <a:endParaRPr lang="en-US" altLang="zh-CN" dirty="0" smtClean="0"/>
          </a:p>
          <a:p>
            <a:pPr lvl="1"/>
            <a:r>
              <a:rPr lang="zh-CN" altLang="en-US" dirty="0"/>
              <a:t>监控数据上报失败（</a:t>
            </a:r>
            <a:r>
              <a:rPr lang="en-US" altLang="zh-CN" dirty="0"/>
              <a:t>Fail Safe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zh-CN" altLang="en-US" dirty="0"/>
              <a:t>涉及 </a:t>
            </a:r>
            <a:r>
              <a:rPr lang="zh-CN" altLang="en-US" dirty="0" smtClean="0"/>
              <a:t>后面</a:t>
            </a:r>
            <a:r>
              <a:rPr lang="en-US" altLang="zh-CN" dirty="0"/>
              <a:t>2</a:t>
            </a:r>
            <a:r>
              <a:rPr lang="zh-CN" altLang="en-US" dirty="0"/>
              <a:t>个区分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879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c)</a:t>
            </a:r>
            <a:r>
              <a:rPr kumimoji="1" lang="zh-CN" altLang="en-US" dirty="0" smtClean="0"/>
              <a:t> </a:t>
            </a:r>
            <a:r>
              <a:rPr lang="zh-CN" altLang="en-US" dirty="0" smtClean="0"/>
              <a:t>区</a:t>
            </a:r>
            <a:r>
              <a:rPr lang="zh-CN" altLang="en-US" dirty="0"/>
              <a:t>分出 依赖外部的关键数</a:t>
            </a:r>
            <a:r>
              <a:rPr lang="zh-CN" altLang="en-US" dirty="0" smtClean="0"/>
              <a:t>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做内存缓存、本地文件缓</a:t>
            </a:r>
            <a:r>
              <a:rPr lang="zh-CN" altLang="en-US" dirty="0" smtClean="0"/>
              <a:t>存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/>
              <a:t>关键数据，即是指没有了系统就挂</a:t>
            </a:r>
            <a:r>
              <a:rPr lang="zh-CN" altLang="en-US" dirty="0" smtClean="0"/>
              <a:t>了</a:t>
            </a:r>
            <a:endParaRPr lang="en-US" altLang="zh-CN" dirty="0" smtClean="0"/>
          </a:p>
          <a:p>
            <a:pPr lvl="1"/>
            <a:r>
              <a:rPr lang="en-US" altLang="zh-CN" dirty="0"/>
              <a:t>Provider</a:t>
            </a:r>
            <a:r>
              <a:rPr lang="zh-CN" altLang="en-US" dirty="0"/>
              <a:t>列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pPr lvl="1"/>
            <a:r>
              <a:rPr lang="zh-CN" altLang="en-US" dirty="0"/>
              <a:t>注册中心列</a:t>
            </a:r>
            <a:r>
              <a:rPr lang="zh-CN" altLang="en-US" dirty="0" smtClean="0"/>
              <a:t>表</a:t>
            </a:r>
            <a:endParaRPr lang="en-US" altLang="zh-CN" dirty="0" smtClean="0"/>
          </a:p>
          <a:p>
            <a:r>
              <a:rPr lang="zh-CN" altLang="en-US" dirty="0"/>
              <a:t>隔离故</a:t>
            </a:r>
            <a:r>
              <a:rPr lang="zh-CN" altLang="en-US" dirty="0" smtClean="0"/>
              <a:t>障</a:t>
            </a:r>
            <a:endParaRPr lang="en-US" altLang="zh-CN" dirty="0" smtClean="0"/>
          </a:p>
          <a:p>
            <a:pPr lvl="1"/>
            <a:r>
              <a:rPr lang="zh-CN" altLang="en-US" dirty="0"/>
              <a:t>应用可以临时基于过时的内存缓存数据运</a:t>
            </a:r>
            <a:r>
              <a:rPr lang="zh-CN" altLang="en-US" dirty="0" smtClean="0"/>
              <a:t>行</a:t>
            </a:r>
            <a:endParaRPr lang="en-US" altLang="zh-CN" dirty="0" smtClean="0"/>
          </a:p>
          <a:p>
            <a:pPr lvl="1"/>
            <a:r>
              <a:rPr lang="zh-CN" altLang="en-US" dirty="0"/>
              <a:t>有本地文件缓存，</a:t>
            </a:r>
            <a:r>
              <a:rPr lang="zh-CN" altLang="en-US" b="1" dirty="0">
                <a:solidFill>
                  <a:srgbClr val="FF000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重启后</a:t>
            </a:r>
            <a:r>
              <a:rPr lang="zh-CN" altLang="en-US" dirty="0"/>
              <a:t>应用也有过时的缓存数据</a:t>
            </a:r>
            <a:endParaRPr lang="en-US" altLang="zh-CN" dirty="0" smtClean="0"/>
          </a:p>
          <a:p>
            <a:r>
              <a:rPr lang="zh-CN" altLang="en-US" dirty="0" smtClean="0"/>
              <a:t>要</a:t>
            </a:r>
            <a:r>
              <a:rPr lang="en-US" altLang="zh-CN" dirty="0"/>
              <a:t>ERROR</a:t>
            </a:r>
            <a:r>
              <a:rPr lang="zh-CN" altLang="en-US" dirty="0"/>
              <a:t>日志，要报警。不要掩盖了运行时的问题！基于临时数据运行即是故障，即使隔离了！！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0137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d) </a:t>
            </a:r>
            <a:r>
              <a:rPr lang="zh-CN" altLang="en-US" dirty="0" smtClean="0"/>
              <a:t>区</a:t>
            </a:r>
            <a:r>
              <a:rPr lang="zh-CN" altLang="en-US" dirty="0"/>
              <a:t>分 可靠操作和不可靠操作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是否会抛出异常或引起状态不一致的操作是不可靠</a:t>
            </a:r>
            <a:r>
              <a:rPr lang="zh-CN" altLang="en-US" dirty="0" smtClean="0"/>
              <a:t>的</a:t>
            </a:r>
            <a:endParaRPr lang="en-US" altLang="zh-CN" dirty="0" smtClean="0"/>
          </a:p>
          <a:p>
            <a:endParaRPr kumimoji="1" lang="en-US" altLang="zh-CN" dirty="0"/>
          </a:p>
          <a:p>
            <a:r>
              <a:rPr lang="zh-CN" altLang="en-US" dirty="0"/>
              <a:t>分离不可靠操作后，为容错</a:t>
            </a:r>
            <a:r>
              <a:rPr lang="en-US" altLang="zh-CN" dirty="0"/>
              <a:t>/</a:t>
            </a:r>
            <a:r>
              <a:rPr lang="zh-CN" altLang="en-US" dirty="0"/>
              <a:t>自我保护</a:t>
            </a:r>
            <a:r>
              <a:rPr lang="en-US" altLang="zh-CN" dirty="0"/>
              <a:t>/</a:t>
            </a:r>
            <a:r>
              <a:rPr lang="zh-CN" altLang="en-US" dirty="0"/>
              <a:t>自动恢复</a:t>
            </a:r>
            <a:r>
              <a:rPr lang="en-US" altLang="zh-CN" dirty="0"/>
              <a:t>/</a:t>
            </a:r>
            <a:r>
              <a:rPr lang="zh-CN" altLang="en-US" dirty="0"/>
              <a:t>切换等补偿逻辑提供清晰的切入</a:t>
            </a:r>
            <a:r>
              <a:rPr lang="zh-CN" altLang="en-US" dirty="0" smtClean="0"/>
              <a:t>点</a:t>
            </a:r>
            <a:endParaRPr lang="en-US" altLang="zh-CN" dirty="0" smtClean="0"/>
          </a:p>
          <a:p>
            <a:endParaRPr kumimoji="1" lang="en-US" altLang="zh-CN" dirty="0"/>
          </a:p>
          <a:p>
            <a:r>
              <a:rPr lang="zh-CN" altLang="en-US" dirty="0"/>
              <a:t>保证后续增加的代码时容错逻辑清晰，导致容错处理约定陷入混乱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6382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e) Plus 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注意重试逻</a:t>
            </a:r>
            <a:r>
              <a:rPr lang="zh-CN" altLang="en-US" dirty="0" smtClean="0"/>
              <a:t>辑</a:t>
            </a:r>
            <a:endParaRPr lang="en-US" altLang="zh-CN" dirty="0" smtClean="0"/>
          </a:p>
          <a:p>
            <a:pPr lvl="1"/>
            <a:r>
              <a:rPr lang="zh-CN" altLang="en-US" dirty="0"/>
              <a:t>重试冷却，避免因重试引发雪崩，如指数间隔重试策</a:t>
            </a:r>
            <a:r>
              <a:rPr lang="zh-CN" altLang="en-US" dirty="0" smtClean="0"/>
              <a:t>略</a:t>
            </a:r>
            <a:endParaRPr lang="en-US" altLang="zh-CN" dirty="0" smtClean="0"/>
          </a:p>
          <a:p>
            <a:pPr lvl="1"/>
            <a:r>
              <a:rPr lang="zh-CN" altLang="en-US" dirty="0"/>
              <a:t>避免可能所有</a:t>
            </a:r>
            <a:r>
              <a:rPr lang="en-US" altLang="zh-CN" dirty="0"/>
              <a:t>Client</a:t>
            </a:r>
            <a:r>
              <a:rPr lang="zh-CN" altLang="en-US" dirty="0"/>
              <a:t>重试的情况（如果可能，添加首次重试 随机延迟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endParaRPr kumimoji="1" lang="en-US" altLang="zh-CN" dirty="0"/>
          </a:p>
          <a:p>
            <a:r>
              <a:rPr lang="zh-CN" altLang="en-US" dirty="0"/>
              <a:t>及早发现不可用的结点并剔</a:t>
            </a:r>
            <a:r>
              <a:rPr lang="zh-CN" altLang="en-US" dirty="0" smtClean="0"/>
              <a:t>除</a:t>
            </a:r>
            <a:endParaRPr lang="en-US" altLang="zh-CN" dirty="0" smtClean="0"/>
          </a:p>
          <a:p>
            <a:pPr lvl="1"/>
            <a:r>
              <a:rPr lang="en-US" altLang="zh-CN" dirty="0" err="1"/>
              <a:t>LoadBalance</a:t>
            </a:r>
            <a:r>
              <a:rPr lang="zh-CN" altLang="en-US" dirty="0"/>
              <a:t>前，先去掉不可用的</a:t>
            </a:r>
            <a:r>
              <a:rPr lang="en-US" altLang="zh-CN" dirty="0"/>
              <a:t>Provider</a:t>
            </a:r>
            <a:r>
              <a:rPr lang="zh-CN" altLang="en-US" dirty="0"/>
              <a:t>，避免之后调用时是不可用的</a:t>
            </a:r>
            <a:r>
              <a:rPr lang="en-US" altLang="zh-CN" dirty="0"/>
              <a:t>Provider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772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2</a:t>
            </a:r>
            <a:r>
              <a:rPr kumimoji="1" lang="en-US" altLang="zh-CN" dirty="0" smtClean="0"/>
              <a:t>.2 </a:t>
            </a:r>
            <a:r>
              <a:rPr lang="zh-CN" altLang="en-US" dirty="0" smtClean="0"/>
              <a:t>设</a:t>
            </a:r>
            <a:r>
              <a:rPr lang="zh-CN" altLang="en-US" dirty="0"/>
              <a:t>置资源上限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容器的上</a:t>
            </a:r>
            <a:r>
              <a:rPr lang="zh-CN" altLang="en-US" dirty="0" smtClean="0"/>
              <a:t>限</a:t>
            </a:r>
            <a:endParaRPr lang="en-US" altLang="zh-CN" dirty="0" smtClean="0"/>
          </a:p>
          <a:p>
            <a:pPr lvl="1"/>
            <a:r>
              <a:rPr lang="en-US" altLang="zh-CN" dirty="0"/>
              <a:t>Cache</a:t>
            </a:r>
            <a:r>
              <a:rPr lang="zh-CN" altLang="en-US" dirty="0"/>
              <a:t>元素个</a:t>
            </a:r>
            <a:r>
              <a:rPr lang="zh-CN" altLang="en-US" dirty="0" smtClean="0"/>
              <a:t>数</a:t>
            </a:r>
            <a:endParaRPr lang="en-US" altLang="zh-CN" dirty="0" smtClean="0"/>
          </a:p>
          <a:p>
            <a:pPr lvl="1"/>
            <a:r>
              <a:rPr lang="zh-CN" altLang="en-US" dirty="0"/>
              <a:t>任务的等待队列大</a:t>
            </a:r>
            <a:r>
              <a:rPr lang="zh-CN" altLang="en-US" dirty="0" smtClean="0"/>
              <a:t>小</a:t>
            </a:r>
            <a:r>
              <a:rPr lang="en-US" altLang="zh-CN" dirty="0" smtClean="0"/>
              <a:t>(</a:t>
            </a:r>
            <a:r>
              <a:rPr lang="zh-CN" altLang="en-US" dirty="0" smtClean="0"/>
              <a:t>如线程池</a:t>
            </a:r>
            <a:r>
              <a:rPr lang="en-US" altLang="zh-CN" dirty="0" smtClean="0"/>
              <a:t>)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lang="zh-CN" altLang="en-US" dirty="0"/>
              <a:t>根据实际情况，在到达上限后，丢弃老数据或是报错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310760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2.3</a:t>
            </a:r>
            <a:r>
              <a:rPr lang="zh-CN" altLang="en-US" dirty="0" smtClean="0"/>
              <a:t> 边</a:t>
            </a:r>
            <a:r>
              <a:rPr lang="zh-CN" altLang="en-US" dirty="0"/>
              <a:t>界检查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检查空指</a:t>
            </a:r>
            <a:r>
              <a:rPr lang="zh-CN" altLang="en-US" dirty="0" smtClean="0"/>
              <a:t>针</a:t>
            </a:r>
            <a:endParaRPr lang="en-US" altLang="zh-CN" dirty="0" smtClean="0"/>
          </a:p>
          <a:p>
            <a:r>
              <a:rPr lang="zh-CN" altLang="en-US" dirty="0"/>
              <a:t>检查容器和数组边界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8037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CN" dirty="0"/>
              <a:t>3</a:t>
            </a:r>
            <a:r>
              <a:rPr lang="en-US" altLang="zh-CN" dirty="0" smtClean="0"/>
              <a:t>. </a:t>
            </a:r>
            <a:r>
              <a:rPr lang="zh-CN" altLang="en-US" dirty="0" smtClean="0"/>
              <a:t>意</a:t>
            </a:r>
            <a:r>
              <a:rPr lang="zh-CN" altLang="en-US" dirty="0"/>
              <a:t>识</a:t>
            </a:r>
            <a:r>
              <a:rPr lang="en-US" altLang="zh-CN" dirty="0"/>
              <a:t>&amp;</a:t>
            </a:r>
            <a:r>
              <a:rPr lang="zh-CN" altLang="en-US" dirty="0"/>
              <a:t>习惯</a:t>
            </a:r>
            <a:endParaRPr kumimoji="1" lang="zh-CN" altLang="en-US" dirty="0"/>
          </a:p>
        </p:txBody>
      </p:sp>
      <p:sp>
        <p:nvSpPr>
          <p:cNvPr id="4" name="文本占位符 2"/>
          <p:cNvSpPr txBox="1">
            <a:spLocks/>
          </p:cNvSpPr>
          <p:nvPr/>
        </p:nvSpPr>
        <p:spPr>
          <a:xfrm>
            <a:off x="1727200" y="4267199"/>
            <a:ext cx="9042400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zh-CN" alt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0890039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意识</a:t>
            </a:r>
            <a:r>
              <a:rPr lang="en-US" altLang="zh-CN" dirty="0"/>
              <a:t>&amp;</a:t>
            </a:r>
            <a:r>
              <a:rPr lang="zh-CN" altLang="en-US" dirty="0"/>
              <a:t>习惯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 smtClean="0"/>
              <a:t>前面列的注意点中有很多是很朴素的，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做 代码实现</a:t>
            </a:r>
            <a:r>
              <a:rPr lang="en-US" altLang="zh-CN" dirty="0" smtClean="0"/>
              <a:t>/</a:t>
            </a:r>
            <a:r>
              <a:rPr lang="zh-CN" altLang="en-US" dirty="0" smtClean="0"/>
              <a:t>系统设计 时反复核对，直到成为 </a:t>
            </a:r>
            <a:r>
              <a:rPr lang="en-US" altLang="zh-CN" dirty="0" smtClean="0"/>
              <a:t>『</a:t>
            </a:r>
            <a:r>
              <a:rPr lang="zh-CN" altLang="en-US" dirty="0" smtClean="0"/>
              <a:t>无意识</a:t>
            </a:r>
            <a:r>
              <a:rPr lang="en-US" altLang="zh-CN" dirty="0" smtClean="0"/>
              <a:t>』</a:t>
            </a:r>
            <a:r>
              <a:rPr lang="zh-CN" altLang="en-US" dirty="0" smtClean="0"/>
              <a:t>的条件反射。</a:t>
            </a:r>
            <a:endParaRPr lang="en-US" altLang="zh-CN" dirty="0" smtClean="0"/>
          </a:p>
          <a:p>
            <a:r>
              <a:rPr lang="zh-CN" altLang="en-US" dirty="0" smtClean="0"/>
              <a:t>整理一个自己的</a:t>
            </a:r>
            <a:r>
              <a:rPr lang="en-US" altLang="zh-CN" dirty="0" err="1" smtClean="0"/>
              <a:t>CheckList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不</a:t>
            </a:r>
            <a:r>
              <a:rPr lang="zh-CN" altLang="en-US" dirty="0"/>
              <a:t>遗漏任何</a:t>
            </a:r>
            <a:r>
              <a:rPr lang="en-US" altLang="zh-CN" dirty="0" smtClean="0"/>
              <a:t>else</a:t>
            </a:r>
          </a:p>
          <a:p>
            <a:pPr lvl="1"/>
            <a:r>
              <a:rPr lang="zh-CN" altLang="en-US" dirty="0"/>
              <a:t>向上抛异常，汇报，</a:t>
            </a:r>
            <a:r>
              <a:rPr lang="en-US" altLang="zh-CN" dirty="0"/>
              <a:t>Fast </a:t>
            </a:r>
            <a:r>
              <a:rPr lang="en-US" altLang="zh-CN" dirty="0" smtClean="0"/>
              <a:t>Fail</a:t>
            </a:r>
          </a:p>
          <a:p>
            <a:pPr lvl="1"/>
            <a:r>
              <a:rPr lang="zh-CN" altLang="en-US" dirty="0"/>
              <a:t>忽略掉，</a:t>
            </a:r>
            <a:r>
              <a:rPr lang="en-US" altLang="zh-CN" dirty="0"/>
              <a:t>Fail </a:t>
            </a:r>
            <a:r>
              <a:rPr lang="en-US" altLang="zh-CN" dirty="0" smtClean="0"/>
              <a:t>safe</a:t>
            </a:r>
          </a:p>
          <a:p>
            <a:pPr lvl="1"/>
            <a:r>
              <a:rPr lang="zh-CN" altLang="en-US" dirty="0"/>
              <a:t>要给出上下文 和 不期望这个路径原</a:t>
            </a:r>
            <a:r>
              <a:rPr lang="zh-CN" altLang="en-US" dirty="0" smtClean="0"/>
              <a:t>因</a:t>
            </a:r>
            <a:endParaRPr lang="en-US" altLang="zh-CN" dirty="0" smtClean="0"/>
          </a:p>
          <a:p>
            <a:pPr lvl="1"/>
            <a:endParaRPr kumimoji="1" lang="en-US" altLang="zh-CN" dirty="0"/>
          </a:p>
          <a:p>
            <a:r>
              <a:rPr lang="zh-CN" altLang="en-US" dirty="0"/>
              <a:t>对输入作全集分析，不在处理范围的区间，按上面的方式处</a:t>
            </a:r>
            <a:r>
              <a:rPr lang="zh-CN" altLang="en-US" dirty="0" smtClean="0"/>
              <a:t>理</a:t>
            </a:r>
            <a:endParaRPr lang="en-US" altLang="zh-CN" dirty="0" smtClean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679669" y="5748208"/>
            <a:ext cx="7417415" cy="1015663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r>
              <a:rPr kumimoji="1" lang="en-US" altLang="zh-CN" sz="20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Monaco"/>
                <a:ea typeface="楷体"/>
                <a:cs typeface="Monaco"/>
              </a:rPr>
              <a:t>I am not a great programmer; </a:t>
            </a:r>
            <a:endParaRPr kumimoji="1" lang="en-US" altLang="zh-CN" sz="2000" b="1" dirty="0" smtClean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Monaco"/>
              <a:ea typeface="楷体"/>
              <a:cs typeface="Monaco"/>
            </a:endParaRPr>
          </a:p>
          <a:p>
            <a:r>
              <a:rPr kumimoji="1" lang="en-US" altLang="zh-CN" sz="20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Monaco"/>
                <a:ea typeface="楷体"/>
                <a:cs typeface="Monaco"/>
              </a:rPr>
              <a:t>I </a:t>
            </a:r>
            <a:r>
              <a:rPr kumimoji="1" lang="en-US" altLang="zh-CN" sz="20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Monaco"/>
                <a:ea typeface="楷体"/>
                <a:cs typeface="Monaco"/>
              </a:rPr>
              <a:t>am just a good programmer with great </a:t>
            </a:r>
            <a:r>
              <a:rPr kumimoji="1" lang="en-US" altLang="zh-CN" sz="20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Monaco"/>
                <a:ea typeface="楷体"/>
                <a:cs typeface="Monaco"/>
              </a:rPr>
              <a:t>habits</a:t>
            </a:r>
            <a:r>
              <a:rPr kumimoji="1" lang="en-US" altLang="zh-CN" sz="20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Monaco"/>
                <a:ea typeface="楷体"/>
                <a:cs typeface="Monaco"/>
              </a:rPr>
              <a:t>.</a:t>
            </a:r>
            <a:r>
              <a:rPr kumimoji="1" lang="en-US" altLang="zh-CN" sz="20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Monaco"/>
                <a:ea typeface="楷体"/>
                <a:cs typeface="Monaco"/>
              </a:rPr>
              <a:t> </a:t>
            </a:r>
          </a:p>
          <a:p>
            <a:r>
              <a:rPr kumimoji="1" lang="en-US" altLang="zh-CN" sz="20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Monaco"/>
                <a:ea typeface="楷体"/>
                <a:cs typeface="Monaco"/>
              </a:rPr>
              <a:t>  </a:t>
            </a:r>
            <a:r>
              <a:rPr kumimoji="1" lang="zh-CN" altLang="zh-CN" sz="20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Monaco"/>
                <a:ea typeface="楷体"/>
                <a:cs typeface="Monaco"/>
              </a:rPr>
              <a:t>——</a:t>
            </a:r>
            <a:r>
              <a:rPr kumimoji="1" lang="en-US" altLang="zh-CN" sz="20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Monaco"/>
                <a:ea typeface="楷体"/>
                <a:cs typeface="Monaco"/>
              </a:rPr>
              <a:t> </a:t>
            </a:r>
            <a:r>
              <a:rPr kumimoji="1" lang="en-US" altLang="zh-CN" sz="20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Monaco"/>
                <a:ea typeface="楷体"/>
                <a:cs typeface="Monaco"/>
              </a:rPr>
              <a:t>Kent Beck</a:t>
            </a:r>
            <a:endParaRPr kumimoji="1" lang="en-US" altLang="zh-CN" sz="2000" b="1" dirty="0" smtClean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  <a:latin typeface="Monaco"/>
              <a:ea typeface="楷体"/>
              <a:cs typeface="Monaco"/>
            </a:endParaRPr>
          </a:p>
        </p:txBody>
      </p:sp>
    </p:spTree>
    <p:extLst>
      <p:ext uri="{BB962C8B-B14F-4D97-AF65-F5344CB8AC3E}">
        <p14:creationId xmlns:p14="http://schemas.microsoft.com/office/powerpoint/2010/main" val="641134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大纲</a:t>
            </a:r>
            <a:endParaRPr kumimoji="1"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851898438"/>
              </p:ext>
            </p:extLst>
          </p:nvPr>
        </p:nvGraphicFramePr>
        <p:xfrm>
          <a:off x="609601" y="1219200"/>
          <a:ext cx="7299158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092985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软件复杂性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精致要求 的来源？什么时候要投入精力</a:t>
            </a:r>
            <a:r>
              <a:rPr kumimoji="1" lang="en-US" altLang="zh-CN" dirty="0" smtClean="0"/>
              <a:t>/</a:t>
            </a:r>
            <a:r>
              <a:rPr kumimoji="1" lang="zh-CN" altLang="en-US" dirty="0" smtClean="0"/>
              <a:t>成本？</a:t>
            </a:r>
            <a:endParaRPr kumimoji="1"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596931788"/>
              </p:ext>
            </p:extLst>
          </p:nvPr>
        </p:nvGraphicFramePr>
        <p:xfrm>
          <a:off x="3111759" y="1143000"/>
          <a:ext cx="5968482" cy="51069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2712338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2"/>
          <p:cNvSpPr txBox="1">
            <a:spLocks/>
          </p:cNvSpPr>
          <p:nvPr/>
        </p:nvSpPr>
        <p:spPr>
          <a:xfrm>
            <a:off x="609600" y="1219200"/>
            <a:ext cx="10972800" cy="4937760"/>
          </a:xfrm>
          <a:prstGeom prst="rect">
            <a:avLst/>
          </a:prstGeom>
        </p:spPr>
        <p:txBody>
          <a:bodyPr/>
          <a:lstStyle>
            <a:lvl1pPr marL="274313" indent="-274313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sz="3600" dirty="0" smtClean="0"/>
          </a:p>
          <a:p>
            <a:pPr marL="0" indent="0" algn="ctr">
              <a:buFont typeface="Wingdings 3"/>
              <a:buNone/>
            </a:pPr>
            <a:r>
              <a:rPr kumimoji="1" lang="en-US" altLang="zh-CN" sz="4800" dirty="0" smtClean="0">
                <a:solidFill>
                  <a:srgbClr val="00B050"/>
                </a:solidFill>
              </a:rPr>
              <a:t>Thank You!</a:t>
            </a:r>
          </a:p>
          <a:p>
            <a:pPr marL="0" indent="0" algn="ctr">
              <a:buFont typeface="Wingdings 3"/>
              <a:buNone/>
            </a:pPr>
            <a:endParaRPr kumimoji="1" lang="en-US" altLang="zh-CN" sz="3600" dirty="0" smtClean="0"/>
          </a:p>
          <a:p>
            <a:pPr marL="0" indent="0" algn="ctr">
              <a:buFont typeface="Wingdings 3"/>
              <a:buNone/>
            </a:pPr>
            <a:r>
              <a:rPr kumimoji="1" lang="en-US" altLang="zh-CN" sz="3600" dirty="0" smtClean="0"/>
              <a:t>~ END ~</a:t>
            </a:r>
            <a:endParaRPr kumimoji="1"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5189522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CN" dirty="0"/>
              <a:t>0.</a:t>
            </a:r>
            <a:r>
              <a:rPr lang="zh-CN" altLang="en-US" dirty="0"/>
              <a:t> 什么是可靠性的实用式说明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727200" y="4267199"/>
            <a:ext cx="9042400" cy="2483225"/>
          </a:xfrm>
        </p:spPr>
        <p:txBody>
          <a:bodyPr>
            <a:normAutofit/>
          </a:bodyPr>
          <a:lstStyle/>
          <a:p>
            <a:pPr marL="457200" lvl="0" indent="-457200">
              <a:buFont typeface="+mj-lt"/>
              <a:buAutoNum type="arabicPeriod"/>
            </a:pP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7567090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0. </a:t>
            </a:r>
            <a:r>
              <a:rPr lang="zh-CN" altLang="en-US" dirty="0" smtClean="0"/>
              <a:t>可</a:t>
            </a:r>
            <a:r>
              <a:rPr lang="zh-CN" altLang="en-US" dirty="0"/>
              <a:t>靠</a:t>
            </a:r>
            <a:r>
              <a:rPr lang="zh-CN" altLang="en-US" dirty="0" smtClean="0"/>
              <a:t>性 </a:t>
            </a:r>
            <a:r>
              <a:rPr kumimoji="1" lang="zh-CN" altLang="en-US" dirty="0" smtClean="0"/>
              <a:t>简</a:t>
            </a:r>
            <a:r>
              <a:rPr kumimoji="1" lang="zh-CN" altLang="en-US" dirty="0"/>
              <a:t>单能理解的说明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kumimoji="1" lang="zh-CN" altLang="en-US" dirty="0" smtClean="0"/>
              <a:t>理</a:t>
            </a:r>
            <a:r>
              <a:rPr kumimoji="1" lang="zh-CN" altLang="en-US" dirty="0"/>
              <a:t>论方式 </a:t>
            </a:r>
            <a:r>
              <a:rPr kumimoji="1" lang="zh-CN" altLang="en-US" dirty="0" smtClean="0"/>
              <a:t>或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学院派，我也说不清   </a:t>
            </a:r>
            <a:r>
              <a:rPr kumimoji="1" lang="en-US" altLang="zh-CN" dirty="0" smtClean="0">
                <a:sym typeface="Wingdings"/>
              </a:rPr>
              <a:t>:")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如果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更少的</a:t>
            </a:r>
            <a:r>
              <a:rPr kumimoji="1" lang="en-US" altLang="zh-CN" sz="2800" dirty="0" smtClean="0">
                <a:solidFill>
                  <a:srgbClr val="C00000"/>
                </a:solidFill>
              </a:rPr>
              <a:t>Bug</a:t>
            </a:r>
            <a:endParaRPr kumimoji="1" lang="en-US" altLang="zh-CN" dirty="0" smtClean="0">
              <a:solidFill>
                <a:srgbClr val="C00000"/>
              </a:solidFill>
            </a:endParaRPr>
          </a:p>
          <a:p>
            <a:pPr lvl="1"/>
            <a:r>
              <a:rPr kumimoji="1" lang="zh-CN" altLang="en-US" dirty="0" smtClean="0"/>
              <a:t>更少的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线上</a:t>
            </a:r>
            <a:r>
              <a:rPr kumimoji="1" lang="en-US" altLang="zh-CN" dirty="0" smtClean="0"/>
              <a:t>)</a:t>
            </a:r>
            <a:r>
              <a:rPr kumimoji="1" lang="zh-CN" altLang="en-US" sz="2800" dirty="0" smtClean="0">
                <a:solidFill>
                  <a:srgbClr val="C00000"/>
                </a:solidFill>
              </a:rPr>
              <a:t>排错时间</a:t>
            </a:r>
            <a:endParaRPr kumimoji="1" lang="en-US" altLang="zh-CN" dirty="0" smtClean="0">
              <a:solidFill>
                <a:srgbClr val="C00000"/>
              </a:solidFill>
            </a:endParaRPr>
          </a:p>
          <a:p>
            <a:pPr lvl="1"/>
            <a:r>
              <a:rPr kumimoji="1" lang="zh-CN" altLang="en-US" dirty="0" smtClean="0"/>
              <a:t>更少的</a:t>
            </a:r>
            <a:r>
              <a:rPr kumimoji="1" lang="zh-CN" altLang="en-US" sz="2800" dirty="0" smtClean="0">
                <a:solidFill>
                  <a:srgbClr val="C00000"/>
                </a:solidFill>
              </a:rPr>
              <a:t>宕机时间</a:t>
            </a:r>
            <a:endParaRPr kumimoji="1" lang="en-US" altLang="zh-CN" dirty="0" smtClean="0">
              <a:solidFill>
                <a:srgbClr val="C00000"/>
              </a:solidFill>
            </a:endParaRPr>
          </a:p>
          <a:p>
            <a:pPr lvl="1"/>
            <a:r>
              <a:rPr kumimoji="1" lang="en-US" altLang="zh-CN" dirty="0"/>
              <a:t>……</a:t>
            </a:r>
            <a:endParaRPr kumimoji="1" lang="en-US" altLang="zh-CN" dirty="0" smtClean="0"/>
          </a:p>
          <a:p>
            <a:r>
              <a:rPr kumimoji="1" lang="zh-CN" altLang="en-US" dirty="0" smtClean="0"/>
              <a:t>软件就更</a:t>
            </a:r>
            <a:r>
              <a:rPr kumimoji="1" lang="en-US" altLang="zh-CN" dirty="0" smtClean="0"/>
              <a:t>『</a:t>
            </a:r>
            <a:r>
              <a:rPr kumimoji="1" lang="zh-CN" altLang="en-US" b="1" dirty="0" smtClean="0"/>
              <a:t>可靠</a:t>
            </a:r>
            <a:r>
              <a:rPr kumimoji="1" lang="en-US" altLang="zh-CN" dirty="0" smtClean="0"/>
              <a:t>』</a:t>
            </a:r>
          </a:p>
          <a:p>
            <a:endParaRPr kumimoji="1" lang="en-US" altLang="zh-CN" dirty="0"/>
          </a:p>
          <a:p>
            <a:r>
              <a:rPr kumimoji="1" lang="zh-CN" altLang="en-US" u="sng" dirty="0" smtClean="0"/>
              <a:t>有利于</a:t>
            </a:r>
            <a:r>
              <a:rPr kumimoji="1" lang="en-US" altLang="zh-CN" dirty="0" smtClean="0"/>
              <a:t>『</a:t>
            </a:r>
            <a:r>
              <a:rPr kumimoji="1" lang="zh-CN" altLang="en-US" dirty="0" smtClean="0"/>
              <a:t>可靠</a:t>
            </a:r>
            <a:r>
              <a:rPr kumimoji="1" lang="en-US" altLang="zh-CN" dirty="0" smtClean="0"/>
              <a:t>』</a:t>
            </a:r>
            <a:r>
              <a:rPr kumimoji="1" lang="zh-CN" altLang="en-US" dirty="0" smtClean="0"/>
              <a:t>的设计 即 </a:t>
            </a:r>
            <a:r>
              <a:rPr kumimoji="1" lang="zh-CN" altLang="en-US" b="1" dirty="0" smtClean="0"/>
              <a:t>软件可靠性设计</a:t>
            </a:r>
            <a:r>
              <a:rPr kumimoji="1" lang="zh-CN" altLang="en-US" dirty="0" smtClean="0"/>
              <a:t>。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2206" y="2700252"/>
            <a:ext cx="1789043" cy="1789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92502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CN" dirty="0"/>
              <a:t>1.</a:t>
            </a:r>
            <a:r>
              <a:rPr lang="zh-CN" altLang="en-US" dirty="0"/>
              <a:t> 可靠性设计 </a:t>
            </a:r>
            <a:r>
              <a:rPr lang="en-US" altLang="zh-CN" dirty="0"/>
              <a:t>-</a:t>
            </a:r>
            <a:r>
              <a:rPr lang="zh-CN" altLang="en-US" dirty="0"/>
              <a:t> 基本</a:t>
            </a:r>
            <a:br>
              <a:rPr lang="zh-CN" altLang="en-US" dirty="0"/>
            </a:br>
            <a:endParaRPr kumimoji="1" lang="zh-CN" altLang="en-US" dirty="0"/>
          </a:p>
        </p:txBody>
      </p:sp>
      <p:sp>
        <p:nvSpPr>
          <p:cNvPr id="6" name="文本占位符 2"/>
          <p:cNvSpPr txBox="1">
            <a:spLocks/>
          </p:cNvSpPr>
          <p:nvPr/>
        </p:nvSpPr>
        <p:spPr>
          <a:xfrm>
            <a:off x="1727200" y="4267199"/>
            <a:ext cx="9042400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zh-CN" altLang="en-US" sz="2800" dirty="0" smtClean="0"/>
              <a:t>日志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sz="2800" dirty="0" smtClean="0"/>
              <a:t>异常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sz="2800" dirty="0" smtClean="0"/>
              <a:t>配置</a:t>
            </a:r>
          </a:p>
          <a:p>
            <a:pPr marL="457200" indent="-457200">
              <a:buFont typeface="+mj-lt"/>
              <a:buAutoNum type="arabicPeriod"/>
            </a:pPr>
            <a:r>
              <a:rPr lang="zh-CN" altLang="en-US" sz="2800" dirty="0" smtClean="0"/>
              <a:t>建模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411990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1.1 </a:t>
            </a:r>
            <a:r>
              <a:rPr lang="zh-CN" altLang="en-US" dirty="0" smtClean="0"/>
              <a:t>关于日志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243198019"/>
              </p:ext>
            </p:extLst>
          </p:nvPr>
        </p:nvGraphicFramePr>
        <p:xfrm>
          <a:off x="609600" y="1219200"/>
          <a:ext cx="10972800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179287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a) </a:t>
            </a:r>
            <a:r>
              <a:rPr lang="zh-CN" altLang="en-US" dirty="0" smtClean="0"/>
              <a:t>在</a:t>
            </a:r>
            <a:r>
              <a:rPr lang="zh-CN" altLang="en-US" dirty="0"/>
              <a:t>出错时，日志中包含尽量多的有用上下文信息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CN" altLang="en-US" dirty="0"/>
              <a:t>为什么可</a:t>
            </a:r>
            <a:r>
              <a:rPr lang="zh-CN" altLang="en-US" dirty="0" smtClean="0"/>
              <a:t>以</a:t>
            </a:r>
            <a:r>
              <a:rPr lang="en-US" altLang="zh-CN" dirty="0" smtClean="0"/>
              <a:t>/</a:t>
            </a:r>
            <a:r>
              <a:rPr lang="zh-CN" altLang="en-US" dirty="0" smtClean="0"/>
              <a:t>应该 这</a:t>
            </a:r>
            <a:r>
              <a:rPr lang="zh-CN" altLang="en-US" dirty="0"/>
              <a:t>么做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/>
              <a:t>多打印信息不会是影响性能的主要原</a:t>
            </a:r>
            <a:r>
              <a:rPr lang="zh-CN" altLang="en-US" dirty="0" smtClean="0"/>
              <a:t>因</a:t>
            </a:r>
            <a:endParaRPr lang="en-US" altLang="zh-CN" dirty="0" smtClean="0"/>
          </a:p>
          <a:p>
            <a:pPr lvl="1"/>
            <a:r>
              <a:rPr lang="zh-CN" altLang="en-US" dirty="0"/>
              <a:t>出错是小概率分</a:t>
            </a:r>
            <a:r>
              <a:rPr lang="zh-CN" altLang="en-US" dirty="0" smtClean="0"/>
              <a:t>支</a:t>
            </a:r>
            <a:endParaRPr lang="en-US" altLang="zh-CN" dirty="0" smtClean="0"/>
          </a:p>
          <a:p>
            <a:pPr lvl="1"/>
            <a:r>
              <a:rPr lang="zh-CN" altLang="en-US" dirty="0"/>
              <a:t>如果是出错是大概率分</a:t>
            </a:r>
            <a:r>
              <a:rPr lang="zh-CN" altLang="en-US" dirty="0" smtClean="0"/>
              <a:t>支，</a:t>
            </a:r>
            <a:r>
              <a:rPr lang="zh-CN" altLang="en-US" dirty="0"/>
              <a:t>打日志以外操作更会成为瓶颈</a:t>
            </a:r>
            <a:r>
              <a:rPr lang="zh-CN" altLang="en-US" dirty="0" smtClean="0"/>
              <a:t>！</a:t>
            </a:r>
            <a:endParaRPr lang="en-US" altLang="zh-CN" dirty="0" smtClean="0"/>
          </a:p>
          <a:p>
            <a:r>
              <a:rPr lang="zh-CN" altLang="en-US" dirty="0"/>
              <a:t>便于排</a:t>
            </a:r>
            <a:r>
              <a:rPr lang="zh-CN" altLang="en-US" dirty="0" smtClean="0"/>
              <a:t>错</a:t>
            </a:r>
            <a:endParaRPr lang="en-US" altLang="zh-CN" dirty="0" smtClean="0"/>
          </a:p>
          <a:p>
            <a:pPr lvl="1"/>
            <a:r>
              <a:rPr lang="zh-CN" altLang="en-US" dirty="0"/>
              <a:t>想想，出了异常又没有调用栈的情</a:t>
            </a:r>
            <a:r>
              <a:rPr lang="zh-CN" altLang="en-US" dirty="0" smtClean="0"/>
              <a:t>况</a:t>
            </a:r>
            <a:endParaRPr lang="en-US" altLang="zh-CN" dirty="0" smtClean="0"/>
          </a:p>
          <a:p>
            <a:pPr lvl="1"/>
            <a:r>
              <a:rPr lang="zh-CN" altLang="en-US" dirty="0"/>
              <a:t>想想，支持时</a:t>
            </a:r>
            <a:r>
              <a:rPr lang="en-US" altLang="zh-CN" dirty="0"/>
              <a:t>N</a:t>
            </a:r>
            <a:r>
              <a:rPr lang="zh-CN" altLang="en-US" dirty="0"/>
              <a:t>次询问，你用的是哪个</a:t>
            </a:r>
            <a:r>
              <a:rPr lang="en-US" altLang="zh-CN" dirty="0"/>
              <a:t>Dubbo</a:t>
            </a:r>
            <a:r>
              <a:rPr lang="zh-CN" altLang="en-US" dirty="0"/>
              <a:t>版本？哪个服务方法出错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r>
              <a:rPr lang="zh-CN" altLang="en-US" dirty="0"/>
              <a:t>减少支</a:t>
            </a:r>
            <a:r>
              <a:rPr lang="zh-CN" altLang="en-US" dirty="0" smtClean="0"/>
              <a:t>持</a:t>
            </a:r>
            <a:r>
              <a:rPr lang="en-US" altLang="zh-CN" dirty="0" smtClean="0"/>
              <a:t>/</a:t>
            </a:r>
            <a:r>
              <a:rPr lang="zh-CN" altLang="en-US" dirty="0" smtClean="0"/>
              <a:t>维护的时间成本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r>
              <a:rPr lang="zh-CN" altLang="en-US" dirty="0" smtClean="0"/>
              <a:t>比</a:t>
            </a:r>
            <a:r>
              <a:rPr lang="zh-CN" altLang="en-US" dirty="0"/>
              <a:t>起开发所用的实现时间，线上和线下的排查</a:t>
            </a:r>
            <a:r>
              <a:rPr lang="en-US" altLang="zh-CN" dirty="0"/>
              <a:t>/</a:t>
            </a:r>
            <a:r>
              <a:rPr lang="zh-CN" altLang="en-US" dirty="0"/>
              <a:t>支持要花费很多时间</a:t>
            </a:r>
            <a:endParaRPr lang="en-US" altLang="zh-CN" dirty="0" smtClean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179993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a) </a:t>
            </a:r>
            <a:r>
              <a:rPr lang="zh-CN" altLang="en-US" dirty="0" smtClean="0"/>
              <a:t>在</a:t>
            </a:r>
            <a:r>
              <a:rPr lang="zh-CN" altLang="en-US" dirty="0"/>
              <a:t>出错时，日志中包含尽量多的有用上下文信息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zh-CN" dirty="0" smtClean="0"/>
              <a:t>Dubbo</a:t>
            </a:r>
            <a:r>
              <a:rPr lang="zh-CN" altLang="en-US" dirty="0" smtClean="0"/>
              <a:t>的出错日志中上下文信息：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调</a:t>
            </a:r>
            <a:r>
              <a:rPr lang="zh-CN" altLang="en-US" dirty="0"/>
              <a:t>用栈，打印异</a:t>
            </a:r>
            <a:r>
              <a:rPr lang="zh-CN" altLang="en-US" dirty="0" smtClean="0"/>
              <a:t>常</a:t>
            </a:r>
            <a:endParaRPr lang="en-US" altLang="zh-CN" dirty="0" smtClean="0"/>
          </a:p>
          <a:p>
            <a:pPr lvl="1"/>
            <a:r>
              <a:rPr lang="zh-CN" altLang="en-US" dirty="0"/>
              <a:t>不要呑异</a:t>
            </a:r>
            <a:r>
              <a:rPr lang="zh-CN" altLang="en-US" dirty="0" smtClean="0"/>
              <a:t>常</a:t>
            </a:r>
            <a:endParaRPr lang="en-US" altLang="zh-CN" dirty="0" smtClean="0"/>
          </a:p>
          <a:p>
            <a:r>
              <a:rPr lang="zh-CN" altLang="en-US" dirty="0"/>
              <a:t>框架自身的版本</a:t>
            </a:r>
            <a:r>
              <a:rPr lang="zh-CN" altLang="en-US" dirty="0" smtClean="0"/>
              <a:t>号</a:t>
            </a:r>
            <a:endParaRPr lang="en-US" altLang="zh-CN" dirty="0" smtClean="0"/>
          </a:p>
          <a:p>
            <a:r>
              <a:rPr lang="zh-CN" altLang="en-US" dirty="0"/>
              <a:t>请求信</a:t>
            </a:r>
            <a:r>
              <a:rPr lang="zh-CN" altLang="en-US" dirty="0" smtClean="0"/>
              <a:t>息</a:t>
            </a:r>
            <a:endParaRPr lang="en-US" altLang="zh-CN" dirty="0" smtClean="0"/>
          </a:p>
          <a:p>
            <a:pPr lvl="1"/>
            <a:r>
              <a:rPr lang="uk-UA" altLang="zh-CN" dirty="0"/>
              <a:t>Server &amp; </a:t>
            </a:r>
            <a:r>
              <a:rPr lang="uk-UA" altLang="zh-CN" dirty="0" err="1"/>
              <a:t>Client</a:t>
            </a:r>
            <a:r>
              <a:rPr lang="zh-CN" altLang="uk-UA" dirty="0"/>
              <a:t>端的</a:t>
            </a:r>
            <a:r>
              <a:rPr lang="uk-UA" altLang="zh-CN" dirty="0" smtClean="0"/>
              <a:t>IP</a:t>
            </a:r>
            <a:endParaRPr lang="en-US" altLang="zh-CN" dirty="0" smtClean="0"/>
          </a:p>
          <a:p>
            <a:pPr lvl="1"/>
            <a:r>
              <a:rPr lang="it-IT" altLang="zh-CN" dirty="0" err="1"/>
              <a:t>Request</a:t>
            </a:r>
            <a:r>
              <a:rPr lang="zh-CN" altLang="it-IT" dirty="0"/>
              <a:t>信</a:t>
            </a:r>
            <a:r>
              <a:rPr lang="zh-CN" altLang="it-IT" dirty="0" smtClean="0"/>
              <a:t>息</a:t>
            </a:r>
            <a:endParaRPr lang="en-US" altLang="zh-CN" dirty="0" smtClean="0"/>
          </a:p>
          <a:p>
            <a:pPr lvl="1"/>
            <a:r>
              <a:rPr lang="zh-CN" altLang="en-US" dirty="0"/>
              <a:t>服务信息：接口、方法、版本等</a:t>
            </a:r>
            <a:r>
              <a:rPr lang="zh-CN" altLang="en-US" dirty="0" smtClean="0"/>
              <a:t>等</a:t>
            </a:r>
            <a:endParaRPr lang="en-US" altLang="zh-CN" dirty="0" smtClean="0"/>
          </a:p>
          <a:p>
            <a:pPr lvl="1"/>
            <a:r>
              <a:rPr lang="zh-CN" altLang="en-US" dirty="0"/>
              <a:t>如果是超</a:t>
            </a:r>
            <a:r>
              <a:rPr lang="zh-CN" altLang="en-US" dirty="0" smtClean="0"/>
              <a:t>时</a:t>
            </a:r>
            <a:endParaRPr lang="en-US" altLang="zh-CN" dirty="0" smtClean="0"/>
          </a:p>
          <a:p>
            <a:pPr lvl="2"/>
            <a:r>
              <a:rPr lang="zh-CN" altLang="en-US" dirty="0"/>
              <a:t>是</a:t>
            </a:r>
            <a:r>
              <a:rPr lang="en-US" altLang="zh-CN" dirty="0"/>
              <a:t>Server</a:t>
            </a:r>
            <a:r>
              <a:rPr lang="zh-CN" altLang="en-US" dirty="0"/>
              <a:t>端超时还</a:t>
            </a:r>
            <a:r>
              <a:rPr lang="en-US" altLang="zh-CN" dirty="0"/>
              <a:t>Client</a:t>
            </a:r>
            <a:r>
              <a:rPr lang="zh-CN" altLang="en-US" dirty="0"/>
              <a:t>超时？</a:t>
            </a:r>
            <a:endParaRPr lang="en-US" altLang="zh-CN" dirty="0" smtClean="0"/>
          </a:p>
          <a:p>
            <a:pPr lvl="2"/>
            <a:r>
              <a:rPr lang="zh-CN" altLang="en-US" dirty="0" smtClean="0"/>
              <a:t>配</a:t>
            </a:r>
            <a:r>
              <a:rPr lang="zh-CN" altLang="en-US" dirty="0"/>
              <a:t>置的超时时</a:t>
            </a:r>
            <a:r>
              <a:rPr lang="zh-CN" altLang="en-US" dirty="0" smtClean="0"/>
              <a:t>间</a:t>
            </a:r>
            <a:endParaRPr lang="en-US" altLang="zh-CN" dirty="0" smtClean="0"/>
          </a:p>
          <a:p>
            <a:pPr lvl="2"/>
            <a:r>
              <a:rPr lang="zh-CN" altLang="en-US" dirty="0"/>
              <a:t>本次处理所用的时</a:t>
            </a:r>
            <a:r>
              <a:rPr lang="zh-CN" altLang="en-US" dirty="0" smtClean="0"/>
              <a:t>间</a:t>
            </a:r>
            <a:endParaRPr lang="en-US" altLang="zh-CN" dirty="0" smtClean="0"/>
          </a:p>
          <a:p>
            <a:pPr lvl="1"/>
            <a:r>
              <a:rPr lang="zh-CN" altLang="en-US" dirty="0"/>
              <a:t>重试的次数，本次重试的是第几</a:t>
            </a:r>
            <a:r>
              <a:rPr lang="zh-CN" altLang="en-US" dirty="0" smtClean="0"/>
              <a:t>次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……</a:t>
            </a:r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756231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m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质朴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mple" id="{F2E3F096-8FE0-4D49-99C1-AB4B9437AF66}" vid="{9C951979-6115-7C49-B62E-29C0771156B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</Template>
  <TotalTime>2630</TotalTime>
  <Words>1417</Words>
  <Application>Microsoft Macintosh PowerPoint</Application>
  <PresentationFormat>宽屏</PresentationFormat>
  <Paragraphs>245</Paragraphs>
  <Slides>31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0" baseType="lpstr">
      <vt:lpstr>Calibri</vt:lpstr>
      <vt:lpstr>DengXian</vt:lpstr>
      <vt:lpstr>Monaco</vt:lpstr>
      <vt:lpstr>Tw Cen MT</vt:lpstr>
      <vt:lpstr>Wingdings</vt:lpstr>
      <vt:lpstr>Wingdings 3</vt:lpstr>
      <vt:lpstr>华文仿宋</vt:lpstr>
      <vt:lpstr>楷体</vt:lpstr>
      <vt:lpstr>simple</vt:lpstr>
      <vt:lpstr>服务框架Dubbo中 软件可靠性设计的实践</vt:lpstr>
      <vt:lpstr>个人介绍</vt:lpstr>
      <vt:lpstr>大纲</vt:lpstr>
      <vt:lpstr>0. 什么是可靠性的实用式说明</vt:lpstr>
      <vt:lpstr>0. 可靠性 简单能理解的说明</vt:lpstr>
      <vt:lpstr>1. 可靠性设计 - 基本 </vt:lpstr>
      <vt:lpstr>1.1 关于日志</vt:lpstr>
      <vt:lpstr>a) 在出错时，日志中包含尽量多的有用上下文信息</vt:lpstr>
      <vt:lpstr>a) 在出错时，日志中包含尽量多的有用上下文信息</vt:lpstr>
      <vt:lpstr>a) 在出错时，日志中包含尽量多的有用上下文信息</vt:lpstr>
      <vt:lpstr>b) 明确日志级别的含义</vt:lpstr>
      <vt:lpstr>c) 同一原因不要引起多次重复记录</vt:lpstr>
      <vt:lpstr>1.2 关于异常</vt:lpstr>
      <vt:lpstr>1.3 关于配置</vt:lpstr>
      <vt:lpstr>1.4 关于建模</vt:lpstr>
      <vt:lpstr>a) 明确约定 术语的含义 以及 所在领域 —— 示例</vt:lpstr>
      <vt:lpstr>a) 明确约定 术语的含义 以及 所在领域 —— 为什么这么做？</vt:lpstr>
      <vt:lpstr>b) 贯通使用一个模型，避免转换</vt:lpstr>
      <vt:lpstr>2. 可靠性设计 - 关于控制 </vt:lpstr>
      <vt:lpstr>2.1 关于容错</vt:lpstr>
      <vt:lpstr>a) 什么时候不容错？</vt:lpstr>
      <vt:lpstr>b) 区分出 主流程/关键路径</vt:lpstr>
      <vt:lpstr>c) 区分出 依赖外部的关键数据</vt:lpstr>
      <vt:lpstr>d) 区分 可靠操作和不可靠操作</vt:lpstr>
      <vt:lpstr>e) Plus </vt:lpstr>
      <vt:lpstr>2.2 设置资源上限</vt:lpstr>
      <vt:lpstr>2.3 边界检查</vt:lpstr>
      <vt:lpstr>3. 意识&amp;习惯</vt:lpstr>
      <vt:lpstr>意识&amp;习惯</vt:lpstr>
      <vt:lpstr>软件复杂性 &amp; 精致要求 的来源？什么时候要投入精力/成本？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服务框架的可靠性设计与实践</dc:title>
  <dc:creator>Oppppp 365</dc:creator>
  <cp:lastModifiedBy>Oppppp 365</cp:lastModifiedBy>
  <cp:revision>112</cp:revision>
  <cp:lastPrinted>2017-08-11T23:14:23Z</cp:lastPrinted>
  <dcterms:created xsi:type="dcterms:W3CDTF">2017-08-11T18:28:59Z</dcterms:created>
  <dcterms:modified xsi:type="dcterms:W3CDTF">2017-08-13T14:37:05Z</dcterms:modified>
</cp:coreProperties>
</file>

<file path=docProps/thumbnail.jpeg>
</file>